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77" r:id="rId1"/>
  </p:sldMasterIdLst>
  <p:notesMasterIdLst>
    <p:notesMasterId r:id="rId22"/>
  </p:notesMasterIdLst>
  <p:handoutMasterIdLst>
    <p:handoutMasterId r:id="rId23"/>
  </p:handoutMasterIdLst>
  <p:sldIdLst>
    <p:sldId id="303" r:id="rId2"/>
    <p:sldId id="282" r:id="rId3"/>
    <p:sldId id="284" r:id="rId4"/>
    <p:sldId id="300" r:id="rId5"/>
    <p:sldId id="301" r:id="rId6"/>
    <p:sldId id="305" r:id="rId7"/>
    <p:sldId id="304" r:id="rId8"/>
    <p:sldId id="302" r:id="rId9"/>
    <p:sldId id="307" r:id="rId10"/>
    <p:sldId id="308" r:id="rId11"/>
    <p:sldId id="309" r:id="rId12"/>
    <p:sldId id="290" r:id="rId13"/>
    <p:sldId id="291" r:id="rId14"/>
    <p:sldId id="292" r:id="rId15"/>
    <p:sldId id="293" r:id="rId16"/>
    <p:sldId id="294" r:id="rId17"/>
    <p:sldId id="295" r:id="rId18"/>
    <p:sldId id="296" r:id="rId19"/>
    <p:sldId id="297" r:id="rId20"/>
    <p:sldId id="298" r:id="rId21"/>
  </p:sldIdLst>
  <p:sldSz cx="13546138" cy="7620000"/>
  <p:notesSz cx="6858000" cy="9144000"/>
  <p:defaultTextStyle>
    <a:defPPr>
      <a:defRPr lang="en-US"/>
    </a:defPPr>
    <a:lvl1pPr algn="l" rtl="0" fontAlgn="base">
      <a:spcBef>
        <a:spcPct val="0"/>
      </a:spcBef>
      <a:spcAft>
        <a:spcPct val="0"/>
      </a:spcAft>
      <a:defRPr sz="1200" kern="1200">
        <a:solidFill>
          <a:srgbClr val="FFFFFF"/>
        </a:solidFill>
        <a:latin typeface="Gill Sans" charset="0"/>
        <a:ea typeface="ヒラギノ角ゴ ProN W3" charset="-128"/>
        <a:cs typeface="+mn-cs"/>
        <a:sym typeface="Gill Sans" charset="0"/>
      </a:defRPr>
    </a:lvl1pPr>
    <a:lvl2pPr marL="457200" algn="l" rtl="0" fontAlgn="base">
      <a:spcBef>
        <a:spcPct val="0"/>
      </a:spcBef>
      <a:spcAft>
        <a:spcPct val="0"/>
      </a:spcAft>
      <a:defRPr sz="1200" kern="1200">
        <a:solidFill>
          <a:srgbClr val="FFFFFF"/>
        </a:solidFill>
        <a:latin typeface="Gill Sans" charset="0"/>
        <a:ea typeface="ヒラギノ角ゴ ProN W3" charset="-128"/>
        <a:cs typeface="+mn-cs"/>
        <a:sym typeface="Gill Sans" charset="0"/>
      </a:defRPr>
    </a:lvl2pPr>
    <a:lvl3pPr marL="914400" algn="l" rtl="0" fontAlgn="base">
      <a:spcBef>
        <a:spcPct val="0"/>
      </a:spcBef>
      <a:spcAft>
        <a:spcPct val="0"/>
      </a:spcAft>
      <a:defRPr sz="1200" kern="1200">
        <a:solidFill>
          <a:srgbClr val="FFFFFF"/>
        </a:solidFill>
        <a:latin typeface="Gill Sans" charset="0"/>
        <a:ea typeface="ヒラギノ角ゴ ProN W3" charset="-128"/>
        <a:cs typeface="+mn-cs"/>
        <a:sym typeface="Gill Sans" charset="0"/>
      </a:defRPr>
    </a:lvl3pPr>
    <a:lvl4pPr marL="1371600" algn="l" rtl="0" fontAlgn="base">
      <a:spcBef>
        <a:spcPct val="0"/>
      </a:spcBef>
      <a:spcAft>
        <a:spcPct val="0"/>
      </a:spcAft>
      <a:defRPr sz="1200" kern="1200">
        <a:solidFill>
          <a:srgbClr val="FFFFFF"/>
        </a:solidFill>
        <a:latin typeface="Gill Sans" charset="0"/>
        <a:ea typeface="ヒラギノ角ゴ ProN W3" charset="-128"/>
        <a:cs typeface="+mn-cs"/>
        <a:sym typeface="Gill Sans" charset="0"/>
      </a:defRPr>
    </a:lvl4pPr>
    <a:lvl5pPr marL="1828800" algn="l" rtl="0" fontAlgn="base">
      <a:spcBef>
        <a:spcPct val="0"/>
      </a:spcBef>
      <a:spcAft>
        <a:spcPct val="0"/>
      </a:spcAft>
      <a:defRPr sz="1200" kern="1200">
        <a:solidFill>
          <a:srgbClr val="FFFFFF"/>
        </a:solidFill>
        <a:latin typeface="Gill Sans" charset="0"/>
        <a:ea typeface="ヒラギノ角ゴ ProN W3" charset="-128"/>
        <a:cs typeface="+mn-cs"/>
        <a:sym typeface="Gill Sans" charset="0"/>
      </a:defRPr>
    </a:lvl5pPr>
    <a:lvl6pPr marL="2286000" algn="l" defTabSz="914400" rtl="0" eaLnBrk="1" latinLnBrk="0" hangingPunct="1">
      <a:defRPr sz="1200" kern="1200">
        <a:solidFill>
          <a:srgbClr val="FFFFFF"/>
        </a:solidFill>
        <a:latin typeface="Gill Sans" charset="0"/>
        <a:ea typeface="ヒラギノ角ゴ ProN W3" charset="-128"/>
        <a:cs typeface="+mn-cs"/>
        <a:sym typeface="Gill Sans" charset="0"/>
      </a:defRPr>
    </a:lvl6pPr>
    <a:lvl7pPr marL="2743200" algn="l" defTabSz="914400" rtl="0" eaLnBrk="1" latinLnBrk="0" hangingPunct="1">
      <a:defRPr sz="1200" kern="1200">
        <a:solidFill>
          <a:srgbClr val="FFFFFF"/>
        </a:solidFill>
        <a:latin typeface="Gill Sans" charset="0"/>
        <a:ea typeface="ヒラギノ角ゴ ProN W3" charset="-128"/>
        <a:cs typeface="+mn-cs"/>
        <a:sym typeface="Gill Sans" charset="0"/>
      </a:defRPr>
    </a:lvl7pPr>
    <a:lvl8pPr marL="3200400" algn="l" defTabSz="914400" rtl="0" eaLnBrk="1" latinLnBrk="0" hangingPunct="1">
      <a:defRPr sz="1200" kern="1200">
        <a:solidFill>
          <a:srgbClr val="FFFFFF"/>
        </a:solidFill>
        <a:latin typeface="Gill Sans" charset="0"/>
        <a:ea typeface="ヒラギノ角ゴ ProN W3" charset="-128"/>
        <a:cs typeface="+mn-cs"/>
        <a:sym typeface="Gill Sans" charset="0"/>
      </a:defRPr>
    </a:lvl8pPr>
    <a:lvl9pPr marL="3657600" algn="l" defTabSz="914400" rtl="0" eaLnBrk="1" latinLnBrk="0" hangingPunct="1">
      <a:defRPr sz="1200" kern="1200">
        <a:solidFill>
          <a:srgbClr val="FFFFFF"/>
        </a:solidFill>
        <a:latin typeface="Gill Sans" charset="0"/>
        <a:ea typeface="ヒラギノ角ゴ ProN W3" charset="-128"/>
        <a:cs typeface="+mn-cs"/>
        <a:sym typeface="Gill Sans" charset="0"/>
      </a:defRPr>
    </a:lvl9pPr>
  </p:defaultTextStyle>
  <p:extLst>
    <p:ext uri="{EFAFB233-063F-42B5-8137-9DF3F51BA10A}">
      <p15:sldGuideLst xmlns:p15="http://schemas.microsoft.com/office/powerpoint/2012/main">
        <p15:guide id="1" orient="horz" pos="2400" userDrawn="1">
          <p15:clr>
            <a:srgbClr val="A4A3A4"/>
          </p15:clr>
        </p15:guide>
        <p15:guide id="2" pos="42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82"/>
  </p:normalViewPr>
  <p:slideViewPr>
    <p:cSldViewPr>
      <p:cViewPr>
        <p:scale>
          <a:sx n="66" d="100"/>
          <a:sy n="66" d="100"/>
        </p:scale>
        <p:origin x="-244" y="-412"/>
      </p:cViewPr>
      <p:guideLst>
        <p:guide orient="horz" pos="2400"/>
        <p:guide pos="426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EC4AA-8C6D-457C-841E-6CB12F9F4AB7}"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45ABE83-2647-44FC-8DAD-C22C99EDF930}">
      <dgm:prSet/>
      <dgm:spPr/>
      <dgm:t>
        <a:bodyPr/>
        <a:lstStyle/>
        <a:p>
          <a:r>
            <a:rPr lang="en-US" b="0" i="0" dirty="0"/>
            <a:t>We offer confidential, non-directive, and trained emotional support for new and expectant parents at no charge.</a:t>
          </a:r>
          <a:endParaRPr lang="en-US" dirty="0"/>
        </a:p>
      </dgm:t>
    </dgm:pt>
    <dgm:pt modelId="{C2CD45D1-8D4F-4A78-BCD3-50EC3AE375B3}" type="parTrans" cxnId="{26B4DB98-6F28-417C-B9D7-50F29ED410B3}">
      <dgm:prSet/>
      <dgm:spPr/>
      <dgm:t>
        <a:bodyPr/>
        <a:lstStyle/>
        <a:p>
          <a:endParaRPr lang="en-US"/>
        </a:p>
      </dgm:t>
    </dgm:pt>
    <dgm:pt modelId="{F7D01F28-096D-4C7C-9615-D5FDD84A1D7A}" type="sibTrans" cxnId="{26B4DB98-6F28-417C-B9D7-50F29ED410B3}">
      <dgm:prSet/>
      <dgm:spPr/>
      <dgm:t>
        <a:bodyPr/>
        <a:lstStyle/>
        <a:p>
          <a:endParaRPr lang="en-US"/>
        </a:p>
      </dgm:t>
    </dgm:pt>
    <dgm:pt modelId="{EB3BD908-850C-47F8-995F-7E04F4D820E4}">
      <dgm:prSet/>
      <dgm:spPr/>
      <dgm:t>
        <a:bodyPr/>
        <a:lstStyle/>
        <a:p>
          <a:r>
            <a:rPr lang="en-US" b="0" i="0" dirty="0"/>
            <a:t>We distribute free accurate, balanced, and up-to-date educational resources about Down syndrome.</a:t>
          </a:r>
          <a:endParaRPr lang="en-US" dirty="0"/>
        </a:p>
      </dgm:t>
    </dgm:pt>
    <dgm:pt modelId="{A4CEEBF7-495B-4CBB-B24B-56A28DF0F9E9}" type="parTrans" cxnId="{638E8EF6-EEFC-4006-B8E8-FD7A99693130}">
      <dgm:prSet/>
      <dgm:spPr/>
      <dgm:t>
        <a:bodyPr/>
        <a:lstStyle/>
        <a:p>
          <a:endParaRPr lang="en-US"/>
        </a:p>
      </dgm:t>
    </dgm:pt>
    <dgm:pt modelId="{6C68638B-BA97-4AFF-9277-95E6EE664B56}" type="sibTrans" cxnId="{638E8EF6-EEFC-4006-B8E8-FD7A99693130}">
      <dgm:prSet/>
      <dgm:spPr/>
      <dgm:t>
        <a:bodyPr/>
        <a:lstStyle/>
        <a:p>
          <a:endParaRPr lang="en-US"/>
        </a:p>
      </dgm:t>
    </dgm:pt>
    <dgm:pt modelId="{6F94ED1D-227F-4E7F-97E3-2954934CFE7A}">
      <dgm:prSet/>
      <dgm:spPr/>
      <dgm:t>
        <a:bodyPr/>
        <a:lstStyle/>
        <a:p>
          <a:r>
            <a:rPr lang="en-US" b="0" i="0" dirty="0"/>
            <a:t>We provide information about local resources—such as early intervention—to address social determinants of health. </a:t>
          </a:r>
          <a:endParaRPr lang="en-US" dirty="0"/>
        </a:p>
      </dgm:t>
    </dgm:pt>
    <dgm:pt modelId="{C2F7520C-8D5E-4526-8309-5CFA1D3D764E}" type="parTrans" cxnId="{7AB49EF1-4EAE-4999-BA4E-6BB8C47B8886}">
      <dgm:prSet/>
      <dgm:spPr/>
      <dgm:t>
        <a:bodyPr/>
        <a:lstStyle/>
        <a:p>
          <a:endParaRPr lang="en-US"/>
        </a:p>
      </dgm:t>
    </dgm:pt>
    <dgm:pt modelId="{EB60063C-1E34-4E28-8518-4325E5820134}" type="sibTrans" cxnId="{7AB49EF1-4EAE-4999-BA4E-6BB8C47B8886}">
      <dgm:prSet/>
      <dgm:spPr/>
      <dgm:t>
        <a:bodyPr/>
        <a:lstStyle/>
        <a:p>
          <a:endParaRPr lang="en-US"/>
        </a:p>
      </dgm:t>
    </dgm:pt>
    <dgm:pt modelId="{1E9ACF10-AAF9-4FC0-BC70-1DD5D5F8F1EA}">
      <dgm:prSet/>
      <dgm:spPr/>
      <dgm:t>
        <a:bodyPr/>
        <a:lstStyle/>
        <a:p>
          <a:r>
            <a:rPr lang="en-US" b="1" i="0" dirty="0"/>
            <a:t>We do not provide medical advice.</a:t>
          </a:r>
          <a:endParaRPr lang="en-US" b="1" dirty="0"/>
        </a:p>
      </dgm:t>
    </dgm:pt>
    <dgm:pt modelId="{3E0CF302-38B4-46B2-A797-408C2D16B1C7}" type="parTrans" cxnId="{7E6F5817-BE2B-44E6-9F07-F0EFB809BA0D}">
      <dgm:prSet/>
      <dgm:spPr/>
      <dgm:t>
        <a:bodyPr/>
        <a:lstStyle/>
        <a:p>
          <a:endParaRPr lang="en-US"/>
        </a:p>
      </dgm:t>
    </dgm:pt>
    <dgm:pt modelId="{7B5DC947-3F5D-4AD9-8FDE-B68B1ADBD41E}" type="sibTrans" cxnId="{7E6F5817-BE2B-44E6-9F07-F0EFB809BA0D}">
      <dgm:prSet/>
      <dgm:spPr/>
      <dgm:t>
        <a:bodyPr/>
        <a:lstStyle/>
        <a:p>
          <a:endParaRPr lang="en-US"/>
        </a:p>
      </dgm:t>
    </dgm:pt>
    <dgm:pt modelId="{35181F7B-4BAB-144C-88B9-DBE61AE7425F}" type="pres">
      <dgm:prSet presAssocID="{EF7EC4AA-8C6D-457C-841E-6CB12F9F4AB7}" presName="vert0" presStyleCnt="0">
        <dgm:presLayoutVars>
          <dgm:dir/>
          <dgm:animOne val="branch"/>
          <dgm:animLvl val="lvl"/>
        </dgm:presLayoutVars>
      </dgm:prSet>
      <dgm:spPr/>
    </dgm:pt>
    <dgm:pt modelId="{4D8BD392-F9A5-D145-B6B4-F6FB0554AF0D}" type="pres">
      <dgm:prSet presAssocID="{C45ABE83-2647-44FC-8DAD-C22C99EDF930}" presName="thickLine" presStyleLbl="alignNode1" presStyleIdx="0" presStyleCnt="4"/>
      <dgm:spPr/>
    </dgm:pt>
    <dgm:pt modelId="{8D97C372-56EF-3B4A-959A-B0C8A314AE98}" type="pres">
      <dgm:prSet presAssocID="{C45ABE83-2647-44FC-8DAD-C22C99EDF930}" presName="horz1" presStyleCnt="0"/>
      <dgm:spPr/>
    </dgm:pt>
    <dgm:pt modelId="{CA9BAE81-0C4E-FC49-83D0-17C6A6B8B46C}" type="pres">
      <dgm:prSet presAssocID="{C45ABE83-2647-44FC-8DAD-C22C99EDF930}" presName="tx1" presStyleLbl="revTx" presStyleIdx="0" presStyleCnt="4"/>
      <dgm:spPr/>
    </dgm:pt>
    <dgm:pt modelId="{4EB00A45-E65E-884D-BE8A-4DF33ECDC4E7}" type="pres">
      <dgm:prSet presAssocID="{C45ABE83-2647-44FC-8DAD-C22C99EDF930}" presName="vert1" presStyleCnt="0"/>
      <dgm:spPr/>
    </dgm:pt>
    <dgm:pt modelId="{A2B2F354-ACB9-F446-9EC0-FE6AA42A572B}" type="pres">
      <dgm:prSet presAssocID="{EB3BD908-850C-47F8-995F-7E04F4D820E4}" presName="thickLine" presStyleLbl="alignNode1" presStyleIdx="1" presStyleCnt="4"/>
      <dgm:spPr/>
    </dgm:pt>
    <dgm:pt modelId="{BF5B9B93-71C7-064C-BA4F-4DC99B462C03}" type="pres">
      <dgm:prSet presAssocID="{EB3BD908-850C-47F8-995F-7E04F4D820E4}" presName="horz1" presStyleCnt="0"/>
      <dgm:spPr/>
    </dgm:pt>
    <dgm:pt modelId="{6C15787E-A9BE-FD48-96DF-5C9A5DDABE21}" type="pres">
      <dgm:prSet presAssocID="{EB3BD908-850C-47F8-995F-7E04F4D820E4}" presName="tx1" presStyleLbl="revTx" presStyleIdx="1" presStyleCnt="4"/>
      <dgm:spPr/>
    </dgm:pt>
    <dgm:pt modelId="{263796BB-29D2-F540-BC3F-50DDC8F39684}" type="pres">
      <dgm:prSet presAssocID="{EB3BD908-850C-47F8-995F-7E04F4D820E4}" presName="vert1" presStyleCnt="0"/>
      <dgm:spPr/>
    </dgm:pt>
    <dgm:pt modelId="{C665DF29-7A11-1D4C-9E25-54CFEB9F0FE2}" type="pres">
      <dgm:prSet presAssocID="{6F94ED1D-227F-4E7F-97E3-2954934CFE7A}" presName="thickLine" presStyleLbl="alignNode1" presStyleIdx="2" presStyleCnt="4"/>
      <dgm:spPr/>
    </dgm:pt>
    <dgm:pt modelId="{7DF14EA2-1866-E84F-9306-78F0F8AD43DD}" type="pres">
      <dgm:prSet presAssocID="{6F94ED1D-227F-4E7F-97E3-2954934CFE7A}" presName="horz1" presStyleCnt="0"/>
      <dgm:spPr/>
    </dgm:pt>
    <dgm:pt modelId="{309F546D-2394-614E-BCC2-50ED4688B9E9}" type="pres">
      <dgm:prSet presAssocID="{6F94ED1D-227F-4E7F-97E3-2954934CFE7A}" presName="tx1" presStyleLbl="revTx" presStyleIdx="2" presStyleCnt="4"/>
      <dgm:spPr/>
    </dgm:pt>
    <dgm:pt modelId="{A319972D-91A7-AF42-B473-F6CFC867D10F}" type="pres">
      <dgm:prSet presAssocID="{6F94ED1D-227F-4E7F-97E3-2954934CFE7A}" presName="vert1" presStyleCnt="0"/>
      <dgm:spPr/>
    </dgm:pt>
    <dgm:pt modelId="{DF458CF2-9B66-6846-BC43-FD68CA1C590F}" type="pres">
      <dgm:prSet presAssocID="{1E9ACF10-AAF9-4FC0-BC70-1DD5D5F8F1EA}" presName="thickLine" presStyleLbl="alignNode1" presStyleIdx="3" presStyleCnt="4"/>
      <dgm:spPr/>
    </dgm:pt>
    <dgm:pt modelId="{2581DC16-B0CB-6243-A814-D471C11D6C14}" type="pres">
      <dgm:prSet presAssocID="{1E9ACF10-AAF9-4FC0-BC70-1DD5D5F8F1EA}" presName="horz1" presStyleCnt="0"/>
      <dgm:spPr/>
    </dgm:pt>
    <dgm:pt modelId="{5F499452-8658-084A-A838-26AD089BD3B4}" type="pres">
      <dgm:prSet presAssocID="{1E9ACF10-AAF9-4FC0-BC70-1DD5D5F8F1EA}" presName="tx1" presStyleLbl="revTx" presStyleIdx="3" presStyleCnt="4"/>
      <dgm:spPr/>
    </dgm:pt>
    <dgm:pt modelId="{DC1B46BD-CBEE-294B-B5FC-2C8A185A71C2}" type="pres">
      <dgm:prSet presAssocID="{1E9ACF10-AAF9-4FC0-BC70-1DD5D5F8F1EA}" presName="vert1" presStyleCnt="0"/>
      <dgm:spPr/>
    </dgm:pt>
  </dgm:ptLst>
  <dgm:cxnLst>
    <dgm:cxn modelId="{7E6F5817-BE2B-44E6-9F07-F0EFB809BA0D}" srcId="{EF7EC4AA-8C6D-457C-841E-6CB12F9F4AB7}" destId="{1E9ACF10-AAF9-4FC0-BC70-1DD5D5F8F1EA}" srcOrd="3" destOrd="0" parTransId="{3E0CF302-38B4-46B2-A797-408C2D16B1C7}" sibTransId="{7B5DC947-3F5D-4AD9-8FDE-B68B1ADBD41E}"/>
    <dgm:cxn modelId="{A309E020-2296-8A4A-8775-3C930BD1BB13}" type="presOf" srcId="{EF7EC4AA-8C6D-457C-841E-6CB12F9F4AB7}" destId="{35181F7B-4BAB-144C-88B9-DBE61AE7425F}" srcOrd="0" destOrd="0" presId="urn:microsoft.com/office/officeart/2008/layout/LinedList"/>
    <dgm:cxn modelId="{BB7C0D22-EB38-B34A-A461-1E0C59DA6E2F}" type="presOf" srcId="{EB3BD908-850C-47F8-995F-7E04F4D820E4}" destId="{6C15787E-A9BE-FD48-96DF-5C9A5DDABE21}" srcOrd="0" destOrd="0" presId="urn:microsoft.com/office/officeart/2008/layout/LinedList"/>
    <dgm:cxn modelId="{6FC9853F-99A6-6D4A-90CD-FFE5B9CB97F4}" type="presOf" srcId="{6F94ED1D-227F-4E7F-97E3-2954934CFE7A}" destId="{309F546D-2394-614E-BCC2-50ED4688B9E9}" srcOrd="0" destOrd="0" presId="urn:microsoft.com/office/officeart/2008/layout/LinedList"/>
    <dgm:cxn modelId="{C082A65F-D44C-2E4E-93CA-8F69048CC5F9}" type="presOf" srcId="{1E9ACF10-AAF9-4FC0-BC70-1DD5D5F8F1EA}" destId="{5F499452-8658-084A-A838-26AD089BD3B4}" srcOrd="0" destOrd="0" presId="urn:microsoft.com/office/officeart/2008/layout/LinedList"/>
    <dgm:cxn modelId="{26B4DB98-6F28-417C-B9D7-50F29ED410B3}" srcId="{EF7EC4AA-8C6D-457C-841E-6CB12F9F4AB7}" destId="{C45ABE83-2647-44FC-8DAD-C22C99EDF930}" srcOrd="0" destOrd="0" parTransId="{C2CD45D1-8D4F-4A78-BCD3-50EC3AE375B3}" sibTransId="{F7D01F28-096D-4C7C-9615-D5FDD84A1D7A}"/>
    <dgm:cxn modelId="{2F5E1CAD-49D6-454B-A37F-8633BA623E94}" type="presOf" srcId="{C45ABE83-2647-44FC-8DAD-C22C99EDF930}" destId="{CA9BAE81-0C4E-FC49-83D0-17C6A6B8B46C}" srcOrd="0" destOrd="0" presId="urn:microsoft.com/office/officeart/2008/layout/LinedList"/>
    <dgm:cxn modelId="{7AB49EF1-4EAE-4999-BA4E-6BB8C47B8886}" srcId="{EF7EC4AA-8C6D-457C-841E-6CB12F9F4AB7}" destId="{6F94ED1D-227F-4E7F-97E3-2954934CFE7A}" srcOrd="2" destOrd="0" parTransId="{C2F7520C-8D5E-4526-8309-5CFA1D3D764E}" sibTransId="{EB60063C-1E34-4E28-8518-4325E5820134}"/>
    <dgm:cxn modelId="{638E8EF6-EEFC-4006-B8E8-FD7A99693130}" srcId="{EF7EC4AA-8C6D-457C-841E-6CB12F9F4AB7}" destId="{EB3BD908-850C-47F8-995F-7E04F4D820E4}" srcOrd="1" destOrd="0" parTransId="{A4CEEBF7-495B-4CBB-B24B-56A28DF0F9E9}" sibTransId="{6C68638B-BA97-4AFF-9277-95E6EE664B56}"/>
    <dgm:cxn modelId="{F8B6DBDE-347E-6D4B-B82E-B9F42A17A5B8}" type="presParOf" srcId="{35181F7B-4BAB-144C-88B9-DBE61AE7425F}" destId="{4D8BD392-F9A5-D145-B6B4-F6FB0554AF0D}" srcOrd="0" destOrd="0" presId="urn:microsoft.com/office/officeart/2008/layout/LinedList"/>
    <dgm:cxn modelId="{B12C5646-A302-5A43-A3AE-A7A5F27A6371}" type="presParOf" srcId="{35181F7B-4BAB-144C-88B9-DBE61AE7425F}" destId="{8D97C372-56EF-3B4A-959A-B0C8A314AE98}" srcOrd="1" destOrd="0" presId="urn:microsoft.com/office/officeart/2008/layout/LinedList"/>
    <dgm:cxn modelId="{1502194C-87B1-094B-B7F9-6B71C70ECB49}" type="presParOf" srcId="{8D97C372-56EF-3B4A-959A-B0C8A314AE98}" destId="{CA9BAE81-0C4E-FC49-83D0-17C6A6B8B46C}" srcOrd="0" destOrd="0" presId="urn:microsoft.com/office/officeart/2008/layout/LinedList"/>
    <dgm:cxn modelId="{C7FAA542-6922-EA42-90E9-6AAB20464072}" type="presParOf" srcId="{8D97C372-56EF-3B4A-959A-B0C8A314AE98}" destId="{4EB00A45-E65E-884D-BE8A-4DF33ECDC4E7}" srcOrd="1" destOrd="0" presId="urn:microsoft.com/office/officeart/2008/layout/LinedList"/>
    <dgm:cxn modelId="{F0675982-8ED1-874F-A665-FB61E7B648F5}" type="presParOf" srcId="{35181F7B-4BAB-144C-88B9-DBE61AE7425F}" destId="{A2B2F354-ACB9-F446-9EC0-FE6AA42A572B}" srcOrd="2" destOrd="0" presId="urn:microsoft.com/office/officeart/2008/layout/LinedList"/>
    <dgm:cxn modelId="{166C9D9E-0951-3541-A3B7-352B1075D051}" type="presParOf" srcId="{35181F7B-4BAB-144C-88B9-DBE61AE7425F}" destId="{BF5B9B93-71C7-064C-BA4F-4DC99B462C03}" srcOrd="3" destOrd="0" presId="urn:microsoft.com/office/officeart/2008/layout/LinedList"/>
    <dgm:cxn modelId="{8A8059B4-D404-2445-A149-DA690AA1DE6D}" type="presParOf" srcId="{BF5B9B93-71C7-064C-BA4F-4DC99B462C03}" destId="{6C15787E-A9BE-FD48-96DF-5C9A5DDABE21}" srcOrd="0" destOrd="0" presId="urn:microsoft.com/office/officeart/2008/layout/LinedList"/>
    <dgm:cxn modelId="{77EE6563-ABB4-2E46-B408-D55E38AC29D0}" type="presParOf" srcId="{BF5B9B93-71C7-064C-BA4F-4DC99B462C03}" destId="{263796BB-29D2-F540-BC3F-50DDC8F39684}" srcOrd="1" destOrd="0" presId="urn:microsoft.com/office/officeart/2008/layout/LinedList"/>
    <dgm:cxn modelId="{002DB83F-0603-2548-A325-6876ABC6CBB4}" type="presParOf" srcId="{35181F7B-4BAB-144C-88B9-DBE61AE7425F}" destId="{C665DF29-7A11-1D4C-9E25-54CFEB9F0FE2}" srcOrd="4" destOrd="0" presId="urn:microsoft.com/office/officeart/2008/layout/LinedList"/>
    <dgm:cxn modelId="{0D8FB870-2D20-BF4C-936C-4D0F52F0D899}" type="presParOf" srcId="{35181F7B-4BAB-144C-88B9-DBE61AE7425F}" destId="{7DF14EA2-1866-E84F-9306-78F0F8AD43DD}" srcOrd="5" destOrd="0" presId="urn:microsoft.com/office/officeart/2008/layout/LinedList"/>
    <dgm:cxn modelId="{9C032880-E8A3-2A42-9C84-CD1DF51FE7CB}" type="presParOf" srcId="{7DF14EA2-1866-E84F-9306-78F0F8AD43DD}" destId="{309F546D-2394-614E-BCC2-50ED4688B9E9}" srcOrd="0" destOrd="0" presId="urn:microsoft.com/office/officeart/2008/layout/LinedList"/>
    <dgm:cxn modelId="{753FA69A-073F-9F48-950C-273D19C36446}" type="presParOf" srcId="{7DF14EA2-1866-E84F-9306-78F0F8AD43DD}" destId="{A319972D-91A7-AF42-B473-F6CFC867D10F}" srcOrd="1" destOrd="0" presId="urn:microsoft.com/office/officeart/2008/layout/LinedList"/>
    <dgm:cxn modelId="{BBE9DE84-0C13-1747-A779-7B9DB5136B26}" type="presParOf" srcId="{35181F7B-4BAB-144C-88B9-DBE61AE7425F}" destId="{DF458CF2-9B66-6846-BC43-FD68CA1C590F}" srcOrd="6" destOrd="0" presId="urn:microsoft.com/office/officeart/2008/layout/LinedList"/>
    <dgm:cxn modelId="{C646C716-96FF-1848-8C26-AD9C8191A7AA}" type="presParOf" srcId="{35181F7B-4BAB-144C-88B9-DBE61AE7425F}" destId="{2581DC16-B0CB-6243-A814-D471C11D6C14}" srcOrd="7" destOrd="0" presId="urn:microsoft.com/office/officeart/2008/layout/LinedList"/>
    <dgm:cxn modelId="{BC5C4741-E906-7342-BC73-17FB143588F1}" type="presParOf" srcId="{2581DC16-B0CB-6243-A814-D471C11D6C14}" destId="{5F499452-8658-084A-A838-26AD089BD3B4}" srcOrd="0" destOrd="0" presId="urn:microsoft.com/office/officeart/2008/layout/LinedList"/>
    <dgm:cxn modelId="{82FAD769-CCE1-2F47-B1ED-5747DC37369C}" type="presParOf" srcId="{2581DC16-B0CB-6243-A814-D471C11D6C14}" destId="{DC1B46BD-CBEE-294B-B5FC-2C8A185A71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BD392-F9A5-D145-B6B4-F6FB0554AF0D}">
      <dsp:nvSpPr>
        <dsp:cNvPr id="0" name=""/>
        <dsp:cNvSpPr/>
      </dsp:nvSpPr>
      <dsp:spPr>
        <a:xfrm>
          <a:off x="0" y="0"/>
          <a:ext cx="62740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BAE81-0C4E-FC49-83D0-17C6A6B8B46C}">
      <dsp:nvSpPr>
        <dsp:cNvPr id="0" name=""/>
        <dsp:cNvSpPr/>
      </dsp:nvSpPr>
      <dsp:spPr>
        <a:xfrm>
          <a:off x="0" y="0"/>
          <a:ext cx="6274028" cy="97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t>We offer confidential, non-directive, and trained emotional support for new and expectant parents at no charge.</a:t>
          </a:r>
          <a:endParaRPr lang="en-US" sz="1900" kern="1200" dirty="0"/>
        </a:p>
      </dsp:txBody>
      <dsp:txXfrm>
        <a:off x="0" y="0"/>
        <a:ext cx="6274028" cy="971549"/>
      </dsp:txXfrm>
    </dsp:sp>
    <dsp:sp modelId="{A2B2F354-ACB9-F446-9EC0-FE6AA42A572B}">
      <dsp:nvSpPr>
        <dsp:cNvPr id="0" name=""/>
        <dsp:cNvSpPr/>
      </dsp:nvSpPr>
      <dsp:spPr>
        <a:xfrm>
          <a:off x="0" y="971549"/>
          <a:ext cx="62740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5787E-A9BE-FD48-96DF-5C9A5DDABE21}">
      <dsp:nvSpPr>
        <dsp:cNvPr id="0" name=""/>
        <dsp:cNvSpPr/>
      </dsp:nvSpPr>
      <dsp:spPr>
        <a:xfrm>
          <a:off x="0" y="971549"/>
          <a:ext cx="6274028" cy="97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t>We distribute free accurate, balanced, and up-to-date educational resources about Down syndrome.</a:t>
          </a:r>
          <a:endParaRPr lang="en-US" sz="1900" kern="1200" dirty="0"/>
        </a:p>
      </dsp:txBody>
      <dsp:txXfrm>
        <a:off x="0" y="971549"/>
        <a:ext cx="6274028" cy="971549"/>
      </dsp:txXfrm>
    </dsp:sp>
    <dsp:sp modelId="{C665DF29-7A11-1D4C-9E25-54CFEB9F0FE2}">
      <dsp:nvSpPr>
        <dsp:cNvPr id="0" name=""/>
        <dsp:cNvSpPr/>
      </dsp:nvSpPr>
      <dsp:spPr>
        <a:xfrm>
          <a:off x="0" y="1943099"/>
          <a:ext cx="62740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9F546D-2394-614E-BCC2-50ED4688B9E9}">
      <dsp:nvSpPr>
        <dsp:cNvPr id="0" name=""/>
        <dsp:cNvSpPr/>
      </dsp:nvSpPr>
      <dsp:spPr>
        <a:xfrm>
          <a:off x="0" y="1943099"/>
          <a:ext cx="6274028" cy="97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t>We provide information about local resources—such as early intervention—to address social determinants of health. </a:t>
          </a:r>
          <a:endParaRPr lang="en-US" sz="1900" kern="1200" dirty="0"/>
        </a:p>
      </dsp:txBody>
      <dsp:txXfrm>
        <a:off x="0" y="1943099"/>
        <a:ext cx="6274028" cy="971549"/>
      </dsp:txXfrm>
    </dsp:sp>
    <dsp:sp modelId="{DF458CF2-9B66-6846-BC43-FD68CA1C590F}">
      <dsp:nvSpPr>
        <dsp:cNvPr id="0" name=""/>
        <dsp:cNvSpPr/>
      </dsp:nvSpPr>
      <dsp:spPr>
        <a:xfrm>
          <a:off x="0" y="2914649"/>
          <a:ext cx="62740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99452-8658-084A-A838-26AD089BD3B4}">
      <dsp:nvSpPr>
        <dsp:cNvPr id="0" name=""/>
        <dsp:cNvSpPr/>
      </dsp:nvSpPr>
      <dsp:spPr>
        <a:xfrm>
          <a:off x="0" y="2914649"/>
          <a:ext cx="6274028" cy="971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dirty="0"/>
            <a:t>We do not provide medical advice.</a:t>
          </a:r>
          <a:endParaRPr lang="en-US" sz="1900" b="1" kern="1200" dirty="0"/>
        </a:p>
      </dsp:txBody>
      <dsp:txXfrm>
        <a:off x="0" y="2914649"/>
        <a:ext cx="6274028" cy="97154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43B8E2-8F31-2B41-B58F-B78065335536}" type="datetimeFigureOut">
              <a:rPr lang="en-US" smtClean="0"/>
              <a:t>5/19/2026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D61AB6-BB2F-7E4C-9B44-D72A6C64C276}" type="slidenum">
              <a:rPr lang="en-US" smtClean="0"/>
              <a:t>‹#›</a:t>
            </a:fld>
            <a:endParaRPr lang="en-US"/>
          </a:p>
        </p:txBody>
      </p:sp>
    </p:spTree>
    <p:extLst>
      <p:ext uri="{BB962C8B-B14F-4D97-AF65-F5344CB8AC3E}">
        <p14:creationId xmlns:p14="http://schemas.microsoft.com/office/powerpoint/2010/main" val="103309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1F810-5C97-A849-B391-427CD909E3E7}"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B3F59-6AFF-CE42-9E07-82FA46A70374}" type="slidenum">
              <a:rPr lang="en-US" smtClean="0"/>
              <a:t>‹#›</a:t>
            </a:fld>
            <a:endParaRPr lang="en-US"/>
          </a:p>
        </p:txBody>
      </p:sp>
    </p:spTree>
    <p:extLst>
      <p:ext uri="{BB962C8B-B14F-4D97-AF65-F5344CB8AC3E}">
        <p14:creationId xmlns:p14="http://schemas.microsoft.com/office/powerpoint/2010/main" val="90878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3F59-6AFF-CE42-9E07-82FA46A70374}" type="slidenum">
              <a:rPr lang="en-US" smtClean="0"/>
              <a:t>13</a:t>
            </a:fld>
            <a:endParaRPr lang="en-US"/>
          </a:p>
        </p:txBody>
      </p:sp>
    </p:spTree>
    <p:extLst>
      <p:ext uri="{BB962C8B-B14F-4D97-AF65-F5344CB8AC3E}">
        <p14:creationId xmlns:p14="http://schemas.microsoft.com/office/powerpoint/2010/main" val="24390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B3F59-6AFF-CE42-9E07-82FA46A70374}" type="slidenum">
              <a:rPr lang="en-US" smtClean="0"/>
              <a:t>15</a:t>
            </a:fld>
            <a:endParaRPr lang="en-US"/>
          </a:p>
        </p:txBody>
      </p:sp>
    </p:spTree>
    <p:extLst>
      <p:ext uri="{BB962C8B-B14F-4D97-AF65-F5344CB8AC3E}">
        <p14:creationId xmlns:p14="http://schemas.microsoft.com/office/powerpoint/2010/main" val="153083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292734" y="3658306"/>
            <a:ext cx="14131606" cy="7620000"/>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ctrTitle"/>
          </p:nvPr>
        </p:nvSpPr>
        <p:spPr>
          <a:xfrm>
            <a:off x="1153717" y="739070"/>
            <a:ext cx="11238704" cy="2652889"/>
          </a:xfrm>
          <a:ln w="57150">
            <a:noFill/>
          </a:ln>
        </p:spPr>
        <p:txBody>
          <a:bodyPr anchor="b">
            <a:normAutofit/>
          </a:bodyPr>
          <a:lstStyle>
            <a:lvl1pPr algn="ctr">
              <a:defRPr sz="6667"/>
            </a:lvl1pPr>
          </a:lstStyle>
          <a:p>
            <a:r>
              <a:rPr lang="en-US"/>
              <a:t>Click to edit Master title style</a:t>
            </a:r>
            <a:endParaRPr lang="en-US" dirty="0"/>
          </a:p>
        </p:txBody>
      </p:sp>
      <p:sp>
        <p:nvSpPr>
          <p:cNvPr id="3" name="Subtitle 2"/>
          <p:cNvSpPr>
            <a:spLocks noGrp="1"/>
          </p:cNvSpPr>
          <p:nvPr>
            <p:ph type="subTitle" idx="1"/>
          </p:nvPr>
        </p:nvSpPr>
        <p:spPr>
          <a:xfrm>
            <a:off x="1693267" y="4002264"/>
            <a:ext cx="10159604" cy="1839736"/>
          </a:xfrm>
        </p:spPr>
        <p:txBody>
          <a:bodyPr/>
          <a:lstStyle>
            <a:lvl1pPr marL="0" indent="0" algn="ctr">
              <a:buNone/>
              <a:defRPr sz="2667"/>
            </a:lvl1pPr>
            <a:lvl2pPr marL="507995" indent="0" algn="ctr">
              <a:buNone/>
              <a:defRPr sz="2222"/>
            </a:lvl2pPr>
            <a:lvl3pPr marL="1015990" indent="0" algn="ctr">
              <a:buNone/>
              <a:defRPr sz="2000"/>
            </a:lvl3pPr>
            <a:lvl4pPr marL="1523985" indent="0" algn="ctr">
              <a:buNone/>
              <a:defRPr sz="1778"/>
            </a:lvl4pPr>
            <a:lvl5pPr marL="2031980" indent="0" algn="ctr">
              <a:buNone/>
              <a:defRPr sz="1778"/>
            </a:lvl5pPr>
            <a:lvl6pPr marL="2539975" indent="0" algn="ctr">
              <a:buNone/>
              <a:defRPr sz="1778"/>
            </a:lvl6pPr>
            <a:lvl7pPr marL="3047970" indent="0" algn="ctr">
              <a:buNone/>
              <a:defRPr sz="1778"/>
            </a:lvl7pPr>
            <a:lvl8pPr marL="3555964" indent="0" algn="ctr">
              <a:buNone/>
              <a:defRPr sz="1778"/>
            </a:lvl8pPr>
            <a:lvl9pPr marL="4063959" indent="0" algn="ctr">
              <a:buNone/>
              <a:defRPr sz="1778"/>
            </a:lvl9pPr>
          </a:lstStyle>
          <a:p>
            <a:r>
              <a:rPr lang="en-US"/>
              <a:t>Click to edit Master subtitle style</a:t>
            </a:r>
          </a:p>
        </p:txBody>
      </p:sp>
      <p:sp>
        <p:nvSpPr>
          <p:cNvPr id="4" name="Date Placeholder 3"/>
          <p:cNvSpPr>
            <a:spLocks noGrp="1"/>
          </p:cNvSpPr>
          <p:nvPr>
            <p:ph type="dt" sz="half" idx="10"/>
          </p:nvPr>
        </p:nvSpPr>
        <p:spPr/>
        <p:txBody>
          <a:bodyPr/>
          <a:lstStyle/>
          <a:p>
            <a:fld id="{8F63CA81-031F-834E-AFC2-09AFC1824607}" type="datetimeFigureOut">
              <a:rPr lang="en-US" smtClean="0"/>
              <a:t>5/19/2026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6787-A87E-7F47-AB58-7CF5166B707E}" type="slidenum">
              <a:rPr lang="en-US" smtClean="0"/>
              <a:t>‹#›</a:t>
            </a:fld>
            <a:endParaRPr lang="en-US"/>
          </a:p>
        </p:txBody>
      </p:sp>
      <p:pic>
        <p:nvPicPr>
          <p:cNvPr id="10" name="Picture 9">
            <a:extLst>
              <a:ext uri="{FF2B5EF4-FFF2-40B4-BE49-F238E27FC236}">
                <a16:creationId xmlns:a16="http://schemas.microsoft.com/office/drawing/2014/main" id="{1DDAA1A6-F202-3747-8DAF-77A6D59C7C83}"/>
              </a:ext>
            </a:extLst>
          </p:cNvPr>
          <p:cNvPicPr>
            <a:picLocks noChangeAspect="1"/>
          </p:cNvPicPr>
          <p:nvPr/>
        </p:nvPicPr>
        <p:blipFill>
          <a:blip r:embed="rId2"/>
          <a:stretch>
            <a:fillRect/>
          </a:stretch>
        </p:blipFill>
        <p:spPr>
          <a:xfrm>
            <a:off x="931297" y="6375997"/>
            <a:ext cx="1789410" cy="534414"/>
          </a:xfrm>
          <a:prstGeom prst="rect">
            <a:avLst/>
          </a:prstGeom>
        </p:spPr>
      </p:pic>
      <p:grpSp>
        <p:nvGrpSpPr>
          <p:cNvPr id="15" name="Group 14"/>
          <p:cNvGrpSpPr/>
          <p:nvPr/>
        </p:nvGrpSpPr>
        <p:grpSpPr>
          <a:xfrm>
            <a:off x="5973912" y="210218"/>
            <a:ext cx="1598315" cy="224897"/>
            <a:chOff x="4038600" y="223044"/>
            <a:chExt cx="1438540" cy="202407"/>
          </a:xfrm>
        </p:grpSpPr>
        <p:sp>
          <p:nvSpPr>
            <p:cNvPr id="12" name="Oval 11"/>
            <p:cNvSpPr/>
            <p:nvPr/>
          </p:nvSpPr>
          <p:spPr>
            <a:xfrm>
              <a:off x="4038600"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3" name="Oval 12"/>
            <p:cNvSpPr/>
            <p:nvPr/>
          </p:nvSpPr>
          <p:spPr>
            <a:xfrm>
              <a:off x="4656666"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4" name="Oval 13"/>
            <p:cNvSpPr/>
            <p:nvPr/>
          </p:nvSpPr>
          <p:spPr>
            <a:xfrm>
              <a:off x="5274733"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grpSp>
        <p:nvGrpSpPr>
          <p:cNvPr id="16" name="Group 15"/>
          <p:cNvGrpSpPr/>
          <p:nvPr/>
        </p:nvGrpSpPr>
        <p:grpSpPr>
          <a:xfrm>
            <a:off x="6086355" y="6375997"/>
            <a:ext cx="1598315" cy="224897"/>
            <a:chOff x="4038600" y="223044"/>
            <a:chExt cx="1438540" cy="202407"/>
          </a:xfrm>
        </p:grpSpPr>
        <p:sp>
          <p:nvSpPr>
            <p:cNvPr id="17" name="Oval 16"/>
            <p:cNvSpPr/>
            <p:nvPr/>
          </p:nvSpPr>
          <p:spPr>
            <a:xfrm>
              <a:off x="4038600" y="223044"/>
              <a:ext cx="202407" cy="202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8" name="Oval 17"/>
            <p:cNvSpPr/>
            <p:nvPr/>
          </p:nvSpPr>
          <p:spPr>
            <a:xfrm>
              <a:off x="4656666" y="223044"/>
              <a:ext cx="202407" cy="202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9" name="Oval 18"/>
            <p:cNvSpPr/>
            <p:nvPr/>
          </p:nvSpPr>
          <p:spPr>
            <a:xfrm>
              <a:off x="5274733" y="223044"/>
              <a:ext cx="202407" cy="202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p:nvPr/>
        </p:nvSpPr>
        <p:spPr>
          <a:xfrm>
            <a:off x="-206956" y="-225778"/>
            <a:ext cx="13960049" cy="8015111"/>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7" name="Rectangle 6"/>
          <p:cNvSpPr/>
          <p:nvPr/>
        </p:nvSpPr>
        <p:spPr>
          <a:xfrm>
            <a:off x="-338653" y="405695"/>
            <a:ext cx="14261073" cy="1472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3CA81-031F-834E-AFC2-09AFC1824607}"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6787-A87E-7F47-AB58-7CF5166B707E}" type="slidenum">
              <a:rPr lang="en-US" smtClean="0"/>
              <a:t>‹#›</a:t>
            </a:fld>
            <a:endParaRPr lang="en-US"/>
          </a:p>
        </p:txBody>
      </p:sp>
      <p:pic>
        <p:nvPicPr>
          <p:cNvPr id="9" name="Picture 8">
            <a:extLst>
              <a:ext uri="{FF2B5EF4-FFF2-40B4-BE49-F238E27FC236}">
                <a16:creationId xmlns:a16="http://schemas.microsoft.com/office/drawing/2014/main" id="{1DDAA1A6-F202-3747-8DAF-77A6D59C7C83}"/>
              </a:ext>
            </a:extLst>
          </p:cNvPr>
          <p:cNvPicPr>
            <a:picLocks noChangeAspect="1"/>
          </p:cNvPicPr>
          <p:nvPr/>
        </p:nvPicPr>
        <p:blipFill>
          <a:blip r:embed="rId2"/>
          <a:stretch>
            <a:fillRect/>
          </a:stretch>
        </p:blipFill>
        <p:spPr>
          <a:xfrm>
            <a:off x="931297" y="6375997"/>
            <a:ext cx="1789410" cy="53441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3315" y="0"/>
            <a:ext cx="10597270" cy="7620000"/>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Vertical Title 1"/>
          <p:cNvSpPr>
            <a:spLocks noGrp="1"/>
          </p:cNvSpPr>
          <p:nvPr>
            <p:ph type="title" orient="vert"/>
          </p:nvPr>
        </p:nvSpPr>
        <p:spPr>
          <a:xfrm>
            <a:off x="9693955" y="405694"/>
            <a:ext cx="2920886"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297" y="405694"/>
            <a:ext cx="8593331"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3CA81-031F-834E-AFC2-09AFC1824607}"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6787-A87E-7F47-AB58-7CF5166B707E}" type="slidenum">
              <a:rPr lang="en-US" smtClean="0"/>
              <a:t>‹#›</a:t>
            </a:fld>
            <a:endParaRPr lang="en-US"/>
          </a:p>
        </p:txBody>
      </p:sp>
      <p:pic>
        <p:nvPicPr>
          <p:cNvPr id="8" name="Picture 7">
            <a:extLst>
              <a:ext uri="{FF2B5EF4-FFF2-40B4-BE49-F238E27FC236}">
                <a16:creationId xmlns:a16="http://schemas.microsoft.com/office/drawing/2014/main" id="{1DDAA1A6-F202-3747-8DAF-77A6D59C7C83}"/>
              </a:ext>
            </a:extLst>
          </p:cNvPr>
          <p:cNvPicPr>
            <a:picLocks noChangeAspect="1"/>
          </p:cNvPicPr>
          <p:nvPr/>
        </p:nvPicPr>
        <p:blipFill>
          <a:blip r:embed="rId2"/>
          <a:stretch>
            <a:fillRect/>
          </a:stretch>
        </p:blipFill>
        <p:spPr>
          <a:xfrm rot="5400000">
            <a:off x="-399966" y="1033237"/>
            <a:ext cx="1789480" cy="5343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292734" y="-1143186"/>
            <a:ext cx="14131606" cy="3028881"/>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801E16"/>
                </a:solidFill>
              </a:defRPr>
            </a:lvl1pPr>
            <a:lvl2pPr>
              <a:defRPr>
                <a:solidFill>
                  <a:srgbClr val="801E16"/>
                </a:solidFill>
              </a:defRPr>
            </a:lvl2pPr>
            <a:lvl3pPr>
              <a:defRPr>
                <a:solidFill>
                  <a:srgbClr val="801E16"/>
                </a:solidFill>
              </a:defRPr>
            </a:lvl3pPr>
            <a:lvl4pPr>
              <a:defRPr>
                <a:solidFill>
                  <a:srgbClr val="801E16"/>
                </a:solidFill>
              </a:defRPr>
            </a:lvl4pPr>
            <a:lvl5pPr>
              <a:defRPr>
                <a:solidFill>
                  <a:srgbClr val="801E1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3CA81-031F-834E-AFC2-09AFC1824607}" type="datetimeFigureOut">
              <a:rPr lang="en-US" smtClean="0"/>
              <a:t>5/19/2026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6787-A87E-7F47-AB58-7CF5166B707E}" type="slidenum">
              <a:rPr lang="en-US" smtClean="0"/>
              <a:t>‹#›</a:t>
            </a:fld>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97" y="6368845"/>
            <a:ext cx="1808409" cy="537231"/>
          </a:xfrm>
          <a:prstGeom prst="rect">
            <a:avLst/>
          </a:prstGeom>
        </p:spPr>
      </p:pic>
      <p:grpSp>
        <p:nvGrpSpPr>
          <p:cNvPr id="53" name="Group 52"/>
          <p:cNvGrpSpPr/>
          <p:nvPr/>
        </p:nvGrpSpPr>
        <p:grpSpPr>
          <a:xfrm rot="-2700000">
            <a:off x="-1784048" y="-1357904"/>
            <a:ext cx="4731741" cy="1838054"/>
            <a:chOff x="6900334" y="6968358"/>
            <a:chExt cx="4258733" cy="1264919"/>
          </a:xfrm>
          <a:solidFill>
            <a:schemeClr val="bg1"/>
          </a:solidFill>
        </p:grpSpPr>
        <p:sp>
          <p:nvSpPr>
            <p:cNvPr id="54" name="Rectangle 53"/>
            <p:cNvSpPr/>
            <p:nvPr/>
          </p:nvSpPr>
          <p:spPr>
            <a:xfrm>
              <a:off x="6900334" y="6968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55" name="Rectangle 54"/>
            <p:cNvSpPr/>
            <p:nvPr/>
          </p:nvSpPr>
          <p:spPr>
            <a:xfrm>
              <a:off x="6900334" y="7120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56" name="Rectangle 55"/>
            <p:cNvSpPr/>
            <p:nvPr/>
          </p:nvSpPr>
          <p:spPr>
            <a:xfrm>
              <a:off x="6900334" y="7273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57" name="Rectangle 56"/>
            <p:cNvSpPr/>
            <p:nvPr/>
          </p:nvSpPr>
          <p:spPr>
            <a:xfrm>
              <a:off x="6900334" y="7425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58" name="Rectangle 57"/>
            <p:cNvSpPr/>
            <p:nvPr/>
          </p:nvSpPr>
          <p:spPr>
            <a:xfrm>
              <a:off x="6900334" y="75779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59" name="Rectangle 58"/>
            <p:cNvSpPr/>
            <p:nvPr/>
          </p:nvSpPr>
          <p:spPr>
            <a:xfrm>
              <a:off x="6900334" y="7882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0" name="Rectangle 59"/>
            <p:cNvSpPr/>
            <p:nvPr/>
          </p:nvSpPr>
          <p:spPr>
            <a:xfrm>
              <a:off x="6900334" y="8035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1" name="Rectangle 60"/>
            <p:cNvSpPr/>
            <p:nvPr/>
          </p:nvSpPr>
          <p:spPr>
            <a:xfrm>
              <a:off x="6900334" y="8187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2" name="Rectangle 61"/>
            <p:cNvSpPr/>
            <p:nvPr/>
          </p:nvSpPr>
          <p:spPr>
            <a:xfrm>
              <a:off x="6900334" y="7730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grpSp>
        <p:nvGrpSpPr>
          <p:cNvPr id="64" name="Group 63"/>
          <p:cNvGrpSpPr/>
          <p:nvPr/>
        </p:nvGrpSpPr>
        <p:grpSpPr>
          <a:xfrm rot="2700000">
            <a:off x="10595727" y="-1386344"/>
            <a:ext cx="4731926" cy="1837983"/>
            <a:chOff x="6900334" y="6968358"/>
            <a:chExt cx="4258733" cy="1264919"/>
          </a:xfrm>
          <a:solidFill>
            <a:schemeClr val="bg1"/>
          </a:solidFill>
        </p:grpSpPr>
        <p:sp>
          <p:nvSpPr>
            <p:cNvPr id="65" name="Rectangle 64"/>
            <p:cNvSpPr/>
            <p:nvPr/>
          </p:nvSpPr>
          <p:spPr>
            <a:xfrm>
              <a:off x="6900334" y="6968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6" name="Rectangle 65"/>
            <p:cNvSpPr/>
            <p:nvPr/>
          </p:nvSpPr>
          <p:spPr>
            <a:xfrm>
              <a:off x="6900334" y="7120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7" name="Rectangle 66"/>
            <p:cNvSpPr/>
            <p:nvPr/>
          </p:nvSpPr>
          <p:spPr>
            <a:xfrm>
              <a:off x="6900334" y="7273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8" name="Rectangle 67"/>
            <p:cNvSpPr/>
            <p:nvPr/>
          </p:nvSpPr>
          <p:spPr>
            <a:xfrm>
              <a:off x="6900334" y="7425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69" name="Rectangle 68"/>
            <p:cNvSpPr/>
            <p:nvPr/>
          </p:nvSpPr>
          <p:spPr>
            <a:xfrm>
              <a:off x="6900334" y="75779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70" name="Rectangle 69"/>
            <p:cNvSpPr/>
            <p:nvPr/>
          </p:nvSpPr>
          <p:spPr>
            <a:xfrm>
              <a:off x="6900334" y="7882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71" name="Rectangle 70"/>
            <p:cNvSpPr/>
            <p:nvPr/>
          </p:nvSpPr>
          <p:spPr>
            <a:xfrm>
              <a:off x="6900334" y="8035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72" name="Rectangle 71"/>
            <p:cNvSpPr/>
            <p:nvPr/>
          </p:nvSpPr>
          <p:spPr>
            <a:xfrm>
              <a:off x="6900334" y="8187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73" name="Rectangle 72"/>
            <p:cNvSpPr/>
            <p:nvPr/>
          </p:nvSpPr>
          <p:spPr>
            <a:xfrm>
              <a:off x="6900334" y="7730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3546138" cy="7620000"/>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8" name="Rectangle 7"/>
          <p:cNvSpPr/>
          <p:nvPr/>
        </p:nvSpPr>
        <p:spPr>
          <a:xfrm>
            <a:off x="0" y="2493303"/>
            <a:ext cx="13546138" cy="2633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9" name="Rectangle 8"/>
          <p:cNvSpPr/>
          <p:nvPr/>
        </p:nvSpPr>
        <p:spPr>
          <a:xfrm>
            <a:off x="0" y="1833969"/>
            <a:ext cx="13546138" cy="4020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a:xfrm>
            <a:off x="931297" y="1289841"/>
            <a:ext cx="11683544" cy="2562539"/>
          </a:xfrm>
        </p:spPr>
        <p:txBody>
          <a:bodyPr anchor="b"/>
          <a:lstStyle>
            <a:lvl1pPr>
              <a:defRPr sz="6667"/>
            </a:lvl1pPr>
          </a:lstStyle>
          <a:p>
            <a:r>
              <a:rPr lang="en-US"/>
              <a:t>Click to edit Master title style</a:t>
            </a:r>
            <a:endParaRPr lang="en-US" dirty="0"/>
          </a:p>
        </p:txBody>
      </p:sp>
      <p:sp>
        <p:nvSpPr>
          <p:cNvPr id="3" name="Text Placeholder 2"/>
          <p:cNvSpPr>
            <a:spLocks noGrp="1"/>
          </p:cNvSpPr>
          <p:nvPr>
            <p:ph type="body" idx="1"/>
          </p:nvPr>
        </p:nvSpPr>
        <p:spPr>
          <a:xfrm>
            <a:off x="931297" y="3882366"/>
            <a:ext cx="11683544" cy="1315174"/>
          </a:xfrm>
        </p:spPr>
        <p:txBody>
          <a:bodyPr/>
          <a:lstStyle>
            <a:lvl1pPr marL="0" indent="0" algn="ctr">
              <a:buNone/>
              <a:defRPr sz="2667">
                <a:solidFill>
                  <a:schemeClr val="tx1">
                    <a:tint val="75000"/>
                  </a:schemeClr>
                </a:solidFill>
              </a:defRPr>
            </a:lvl1pPr>
            <a:lvl2pPr marL="507995" indent="0">
              <a:buNone/>
              <a:defRPr sz="2222">
                <a:solidFill>
                  <a:schemeClr val="tx1">
                    <a:tint val="75000"/>
                  </a:schemeClr>
                </a:solidFill>
              </a:defRPr>
            </a:lvl2pPr>
            <a:lvl3pPr marL="1015990" indent="0">
              <a:buNone/>
              <a:defRPr sz="2000">
                <a:solidFill>
                  <a:schemeClr val="tx1">
                    <a:tint val="75000"/>
                  </a:schemeClr>
                </a:solidFill>
              </a:defRPr>
            </a:lvl3pPr>
            <a:lvl4pPr marL="1523985" indent="0">
              <a:buNone/>
              <a:defRPr sz="1778">
                <a:solidFill>
                  <a:schemeClr val="tx1">
                    <a:tint val="75000"/>
                  </a:schemeClr>
                </a:solidFill>
              </a:defRPr>
            </a:lvl4pPr>
            <a:lvl5pPr marL="2031980" indent="0">
              <a:buNone/>
              <a:defRPr sz="1778">
                <a:solidFill>
                  <a:schemeClr val="tx1">
                    <a:tint val="75000"/>
                  </a:schemeClr>
                </a:solidFill>
              </a:defRPr>
            </a:lvl5pPr>
            <a:lvl6pPr marL="2539975" indent="0">
              <a:buNone/>
              <a:defRPr sz="1778">
                <a:solidFill>
                  <a:schemeClr val="tx1">
                    <a:tint val="75000"/>
                  </a:schemeClr>
                </a:solidFill>
              </a:defRPr>
            </a:lvl6pPr>
            <a:lvl7pPr marL="3047970" indent="0">
              <a:buNone/>
              <a:defRPr sz="1778">
                <a:solidFill>
                  <a:schemeClr val="tx1">
                    <a:tint val="75000"/>
                  </a:schemeClr>
                </a:solidFill>
              </a:defRPr>
            </a:lvl7pPr>
            <a:lvl8pPr marL="3555964" indent="0">
              <a:buNone/>
              <a:defRPr sz="1778">
                <a:solidFill>
                  <a:schemeClr val="tx1">
                    <a:tint val="75000"/>
                  </a:schemeClr>
                </a:solidFill>
              </a:defRPr>
            </a:lvl8pPr>
            <a:lvl9pPr marL="4063959" indent="0">
              <a:buNone/>
              <a:defRPr sz="17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3CA81-031F-834E-AFC2-09AFC1824607}"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6787-A87E-7F47-AB58-7CF5166B707E}" type="slidenum">
              <a:rPr lang="en-US" smtClean="0"/>
              <a:t>‹#›</a:t>
            </a:fld>
            <a:endParaRPr lang="en-US"/>
          </a:p>
        </p:txBody>
      </p:sp>
      <p:pic>
        <p:nvPicPr>
          <p:cNvPr id="10" name="Picture 9">
            <a:extLst>
              <a:ext uri="{FF2B5EF4-FFF2-40B4-BE49-F238E27FC236}">
                <a16:creationId xmlns:a16="http://schemas.microsoft.com/office/drawing/2014/main" id="{1DDAA1A6-F202-3747-8DAF-77A6D59C7C83}"/>
              </a:ext>
            </a:extLst>
          </p:cNvPr>
          <p:cNvPicPr>
            <a:picLocks noChangeAspect="1"/>
          </p:cNvPicPr>
          <p:nvPr/>
        </p:nvPicPr>
        <p:blipFill>
          <a:blip r:embed="rId2"/>
          <a:stretch>
            <a:fillRect/>
          </a:stretch>
        </p:blipFill>
        <p:spPr>
          <a:xfrm>
            <a:off x="931297" y="6375997"/>
            <a:ext cx="1789410" cy="534414"/>
          </a:xfrm>
          <a:prstGeom prst="rect">
            <a:avLst/>
          </a:prstGeom>
        </p:spPr>
      </p:pic>
      <p:cxnSp>
        <p:nvCxnSpPr>
          <p:cNvPr id="19" name="Straight Connector 18"/>
          <p:cNvCxnSpPr/>
          <p:nvPr/>
        </p:nvCxnSpPr>
        <p:spPr>
          <a:xfrm>
            <a:off x="0" y="865481"/>
            <a:ext cx="13546138" cy="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137756" y="-154983"/>
            <a:ext cx="13844612" cy="7921357"/>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2" name="Rectangle 11"/>
          <p:cNvSpPr/>
          <p:nvPr/>
        </p:nvSpPr>
        <p:spPr>
          <a:xfrm>
            <a:off x="-137756" y="1878543"/>
            <a:ext cx="13844612" cy="430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802316" y="2028473"/>
            <a:ext cx="4910475" cy="4153630"/>
          </a:xfrm>
        </p:spPr>
        <p:txBody>
          <a:bodyPr/>
          <a:lstStyle>
            <a:lvl1pPr marL="0" indent="0">
              <a:buNone/>
              <a:defRPr sz="2667">
                <a:solidFill>
                  <a:srgbClr val="801E16"/>
                </a:solidFill>
              </a:defRPr>
            </a:lvl1pPr>
            <a:lvl2pPr marL="507995" indent="0">
              <a:buNone/>
              <a:defRPr sz="2444">
                <a:solidFill>
                  <a:srgbClr val="801E16"/>
                </a:solidFill>
              </a:defRPr>
            </a:lvl2pPr>
            <a:lvl3pPr marL="1015990" indent="0">
              <a:buNone/>
              <a:defRPr>
                <a:solidFill>
                  <a:srgbClr val="801E16"/>
                </a:solidFill>
              </a:defRPr>
            </a:lvl3pPr>
            <a:lvl4pPr marL="1523985" indent="0">
              <a:buNone/>
              <a:defRPr>
                <a:solidFill>
                  <a:srgbClr val="801E16"/>
                </a:solidFill>
              </a:defRPr>
            </a:lvl4pPr>
            <a:lvl5pPr marL="2031980" indent="0">
              <a:buNone/>
              <a:defRPr>
                <a:solidFill>
                  <a:srgbClr val="801E1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33347" y="2028473"/>
            <a:ext cx="4910475" cy="4153630"/>
          </a:xfrm>
        </p:spPr>
        <p:txBody>
          <a:bodyPr/>
          <a:lstStyle>
            <a:lvl1pPr marL="0" indent="0">
              <a:buNone/>
              <a:defRPr sz="2667">
                <a:solidFill>
                  <a:srgbClr val="801E16"/>
                </a:solidFill>
              </a:defRPr>
            </a:lvl1pPr>
            <a:lvl2pPr marL="507995" indent="0">
              <a:buNone/>
              <a:defRPr sz="2444">
                <a:solidFill>
                  <a:srgbClr val="801E16"/>
                </a:solidFill>
              </a:defRPr>
            </a:lvl2pPr>
            <a:lvl3pPr marL="1015990" indent="0">
              <a:buNone/>
              <a:defRPr>
                <a:solidFill>
                  <a:srgbClr val="801E16"/>
                </a:solidFill>
              </a:defRPr>
            </a:lvl3pPr>
            <a:lvl4pPr marL="1523985" indent="0">
              <a:buNone/>
              <a:defRPr>
                <a:solidFill>
                  <a:srgbClr val="801E16"/>
                </a:solidFill>
              </a:defRPr>
            </a:lvl4pPr>
            <a:lvl5pPr marL="2031980" indent="0">
              <a:buNone/>
              <a:defRPr>
                <a:solidFill>
                  <a:srgbClr val="801E1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63CA81-031F-834E-AFC2-09AFC1824607}" type="datetimeFigureOut">
              <a:rPr lang="en-US" smtClean="0"/>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26787-A87E-7F47-AB58-7CF5166B707E}" type="slidenum">
              <a:rPr lang="en-US" smtClean="0"/>
              <a:t>‹#›</a:t>
            </a:fld>
            <a:endParaRPr lang="en-US"/>
          </a:p>
        </p:txBody>
      </p:sp>
      <p:pic>
        <p:nvPicPr>
          <p:cNvPr id="11" name="Picture 10">
            <a:extLst>
              <a:ext uri="{FF2B5EF4-FFF2-40B4-BE49-F238E27FC236}">
                <a16:creationId xmlns:a16="http://schemas.microsoft.com/office/drawing/2014/main" id="{1DDAA1A6-F202-3747-8DAF-77A6D59C7C83}"/>
              </a:ext>
            </a:extLst>
          </p:cNvPr>
          <p:cNvPicPr>
            <a:picLocks noChangeAspect="1"/>
          </p:cNvPicPr>
          <p:nvPr/>
        </p:nvPicPr>
        <p:blipFill>
          <a:blip r:embed="rId2"/>
          <a:stretch>
            <a:fillRect/>
          </a:stretch>
        </p:blipFill>
        <p:spPr>
          <a:xfrm>
            <a:off x="931297" y="6375997"/>
            <a:ext cx="1789410" cy="534414"/>
          </a:xfrm>
          <a:prstGeom prst="rect">
            <a:avLst/>
          </a:prstGeom>
        </p:spPr>
      </p:pic>
      <p:grpSp>
        <p:nvGrpSpPr>
          <p:cNvPr id="33" name="Group 32"/>
          <p:cNvGrpSpPr/>
          <p:nvPr/>
        </p:nvGrpSpPr>
        <p:grpSpPr>
          <a:xfrm rot="5400000">
            <a:off x="-391427" y="3917879"/>
            <a:ext cx="1598378" cy="224888"/>
            <a:chOff x="4038600" y="223044"/>
            <a:chExt cx="1438540" cy="202407"/>
          </a:xfrm>
        </p:grpSpPr>
        <p:sp>
          <p:nvSpPr>
            <p:cNvPr id="34" name="Oval 33"/>
            <p:cNvSpPr/>
            <p:nvPr/>
          </p:nvSpPr>
          <p:spPr>
            <a:xfrm>
              <a:off x="4038600"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35" name="Oval 34"/>
            <p:cNvSpPr/>
            <p:nvPr/>
          </p:nvSpPr>
          <p:spPr>
            <a:xfrm>
              <a:off x="4656666"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36" name="Oval 35"/>
            <p:cNvSpPr/>
            <p:nvPr/>
          </p:nvSpPr>
          <p:spPr>
            <a:xfrm>
              <a:off x="5274733"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grpSp>
        <p:nvGrpSpPr>
          <p:cNvPr id="37" name="Group 36"/>
          <p:cNvGrpSpPr/>
          <p:nvPr/>
        </p:nvGrpSpPr>
        <p:grpSpPr>
          <a:xfrm rot="5400000">
            <a:off x="12386440" y="3822835"/>
            <a:ext cx="1598378" cy="224888"/>
            <a:chOff x="4038600" y="223044"/>
            <a:chExt cx="1438540" cy="202407"/>
          </a:xfrm>
        </p:grpSpPr>
        <p:sp>
          <p:nvSpPr>
            <p:cNvPr id="38" name="Oval 37"/>
            <p:cNvSpPr/>
            <p:nvPr/>
          </p:nvSpPr>
          <p:spPr>
            <a:xfrm>
              <a:off x="4038600"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39" name="Oval 38"/>
            <p:cNvSpPr/>
            <p:nvPr/>
          </p:nvSpPr>
          <p:spPr>
            <a:xfrm>
              <a:off x="4656666"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40" name="Oval 39"/>
            <p:cNvSpPr/>
            <p:nvPr/>
          </p:nvSpPr>
          <p:spPr>
            <a:xfrm>
              <a:off x="5274733" y="223044"/>
              <a:ext cx="202407" cy="202407"/>
            </a:xfrm>
            <a:prstGeom prst="ellipse">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p:nvSpPr>
        <p:spPr>
          <a:xfrm>
            <a:off x="0" y="1739256"/>
            <a:ext cx="13546138" cy="4473053"/>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a:xfrm>
            <a:off x="933061" y="405695"/>
            <a:ext cx="11683544" cy="1472848"/>
          </a:xfrm>
        </p:spPr>
        <p:txBody>
          <a:bodyPr/>
          <a:lstStyle/>
          <a:p>
            <a:r>
              <a:rPr lang="en-US"/>
              <a:t>Click to edit Master title style</a:t>
            </a:r>
          </a:p>
        </p:txBody>
      </p:sp>
      <p:sp>
        <p:nvSpPr>
          <p:cNvPr id="3" name="Text Placeholder 2"/>
          <p:cNvSpPr>
            <a:spLocks noGrp="1"/>
          </p:cNvSpPr>
          <p:nvPr>
            <p:ph type="body" idx="1"/>
          </p:nvPr>
        </p:nvSpPr>
        <p:spPr>
          <a:xfrm>
            <a:off x="933062" y="1867959"/>
            <a:ext cx="5730651" cy="915458"/>
          </a:xfrm>
        </p:spPr>
        <p:txBody>
          <a:bodyPr anchor="b">
            <a:noAutofit/>
          </a:bodyPr>
          <a:lstStyle>
            <a:lvl1pPr marL="0" indent="0">
              <a:buNone/>
              <a:defRPr sz="3556" b="1">
                <a:latin typeface="Archer Book" charset="0"/>
                <a:ea typeface="Archer Book" charset="0"/>
                <a:cs typeface="Archer Book" charset="0"/>
              </a:defRPr>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4" name="Content Placeholder 3"/>
          <p:cNvSpPr>
            <a:spLocks noGrp="1"/>
          </p:cNvSpPr>
          <p:nvPr>
            <p:ph sz="half" idx="2"/>
          </p:nvPr>
        </p:nvSpPr>
        <p:spPr>
          <a:xfrm>
            <a:off x="933062" y="2783417"/>
            <a:ext cx="5730651" cy="3260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57732" y="1867959"/>
            <a:ext cx="5758873" cy="915458"/>
          </a:xfrm>
        </p:spPr>
        <p:txBody>
          <a:bodyPr anchor="b">
            <a:noAutofit/>
          </a:bodyPr>
          <a:lstStyle>
            <a:lvl1pPr marL="0" indent="0">
              <a:buNone/>
              <a:defRPr sz="3556" b="1">
                <a:latin typeface="Archer Book" charset="0"/>
                <a:ea typeface="Archer Book" charset="0"/>
                <a:cs typeface="Archer Book" charset="0"/>
              </a:defRPr>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857732" y="2783417"/>
            <a:ext cx="5758873" cy="3260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3CA81-031F-834E-AFC2-09AFC1824607}" type="datetimeFigureOut">
              <a:rPr lang="en-US" smtClean="0"/>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26787-A87E-7F47-AB58-7CF5166B707E}" type="slidenum">
              <a:rPr lang="en-US" smtClean="0"/>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97" y="6368845"/>
            <a:ext cx="1808409" cy="537231"/>
          </a:xfrm>
          <a:prstGeom prst="rect">
            <a:avLst/>
          </a:prstGeom>
        </p:spPr>
      </p:pic>
      <p:cxnSp>
        <p:nvCxnSpPr>
          <p:cNvPr id="12" name="Straight Connector 11"/>
          <p:cNvCxnSpPr/>
          <p:nvPr/>
        </p:nvCxnSpPr>
        <p:spPr>
          <a:xfrm>
            <a:off x="0" y="225780"/>
            <a:ext cx="13546138" cy="0"/>
          </a:xfrm>
          <a:prstGeom prst="line">
            <a:avLst/>
          </a:prstGeom>
          <a:ln w="57150">
            <a:solidFill>
              <a:srgbClr val="801E16"/>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 y="7262510"/>
            <a:ext cx="13546138" cy="0"/>
          </a:xfrm>
          <a:prstGeom prst="line">
            <a:avLst/>
          </a:prstGeom>
          <a:ln w="57150">
            <a:solidFill>
              <a:srgbClr val="801E16"/>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20537" y="-172203"/>
            <a:ext cx="13827393" cy="2341966"/>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63CA81-031F-834E-AFC2-09AFC1824607}" type="datetimeFigureOut">
              <a:rPr lang="en-US" smtClean="0"/>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26787-A87E-7F47-AB58-7CF5166B707E}" type="slidenum">
              <a:rPr lang="en-US" smtClean="0"/>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97" y="6368845"/>
            <a:ext cx="1808409" cy="537231"/>
          </a:xfrm>
          <a:prstGeom prst="rect">
            <a:avLst/>
          </a:prstGeom>
        </p:spPr>
      </p:pic>
      <p:grpSp>
        <p:nvGrpSpPr>
          <p:cNvPr id="8" name="Group 7"/>
          <p:cNvGrpSpPr/>
          <p:nvPr/>
        </p:nvGrpSpPr>
        <p:grpSpPr>
          <a:xfrm rot="-2700000">
            <a:off x="-1784048" y="-1357904"/>
            <a:ext cx="4731741" cy="1838054"/>
            <a:chOff x="6900334" y="6968358"/>
            <a:chExt cx="4258733" cy="1264919"/>
          </a:xfrm>
          <a:solidFill>
            <a:schemeClr val="bg1"/>
          </a:solidFill>
        </p:grpSpPr>
        <p:sp>
          <p:nvSpPr>
            <p:cNvPr id="9" name="Rectangle 8"/>
            <p:cNvSpPr/>
            <p:nvPr/>
          </p:nvSpPr>
          <p:spPr>
            <a:xfrm>
              <a:off x="6900334" y="6968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0" name="Rectangle 9"/>
            <p:cNvSpPr/>
            <p:nvPr/>
          </p:nvSpPr>
          <p:spPr>
            <a:xfrm>
              <a:off x="6900334" y="7120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1" name="Rectangle 10"/>
            <p:cNvSpPr/>
            <p:nvPr/>
          </p:nvSpPr>
          <p:spPr>
            <a:xfrm>
              <a:off x="6900334" y="7273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2" name="Rectangle 11"/>
            <p:cNvSpPr/>
            <p:nvPr/>
          </p:nvSpPr>
          <p:spPr>
            <a:xfrm>
              <a:off x="6900334" y="7425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3" name="Rectangle 12"/>
            <p:cNvSpPr/>
            <p:nvPr/>
          </p:nvSpPr>
          <p:spPr>
            <a:xfrm>
              <a:off x="6900334" y="75779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4" name="Rectangle 13"/>
            <p:cNvSpPr/>
            <p:nvPr/>
          </p:nvSpPr>
          <p:spPr>
            <a:xfrm>
              <a:off x="6900334" y="7882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5" name="Rectangle 14"/>
            <p:cNvSpPr/>
            <p:nvPr/>
          </p:nvSpPr>
          <p:spPr>
            <a:xfrm>
              <a:off x="6900334" y="8035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6" name="Rectangle 15"/>
            <p:cNvSpPr/>
            <p:nvPr/>
          </p:nvSpPr>
          <p:spPr>
            <a:xfrm>
              <a:off x="6900334" y="8187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17" name="Rectangle 16"/>
            <p:cNvSpPr/>
            <p:nvPr/>
          </p:nvSpPr>
          <p:spPr>
            <a:xfrm>
              <a:off x="6900334" y="7730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grpSp>
        <p:nvGrpSpPr>
          <p:cNvPr id="18" name="Group 17"/>
          <p:cNvGrpSpPr/>
          <p:nvPr/>
        </p:nvGrpSpPr>
        <p:grpSpPr>
          <a:xfrm rot="2700000">
            <a:off x="10595727" y="-1386344"/>
            <a:ext cx="4731926" cy="1837983"/>
            <a:chOff x="6900334" y="6968358"/>
            <a:chExt cx="4258733" cy="1264919"/>
          </a:xfrm>
          <a:solidFill>
            <a:schemeClr val="bg1"/>
          </a:solidFill>
        </p:grpSpPr>
        <p:sp>
          <p:nvSpPr>
            <p:cNvPr id="19" name="Rectangle 18"/>
            <p:cNvSpPr/>
            <p:nvPr/>
          </p:nvSpPr>
          <p:spPr>
            <a:xfrm>
              <a:off x="6900334" y="6968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0" name="Rectangle 19"/>
            <p:cNvSpPr/>
            <p:nvPr/>
          </p:nvSpPr>
          <p:spPr>
            <a:xfrm>
              <a:off x="6900334" y="7120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1" name="Rectangle 20"/>
            <p:cNvSpPr/>
            <p:nvPr/>
          </p:nvSpPr>
          <p:spPr>
            <a:xfrm>
              <a:off x="6900334" y="7273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2" name="Rectangle 21"/>
            <p:cNvSpPr/>
            <p:nvPr/>
          </p:nvSpPr>
          <p:spPr>
            <a:xfrm>
              <a:off x="6900334" y="7425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3" name="Rectangle 22"/>
            <p:cNvSpPr/>
            <p:nvPr/>
          </p:nvSpPr>
          <p:spPr>
            <a:xfrm>
              <a:off x="6900334" y="75779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4" name="Rectangle 23"/>
            <p:cNvSpPr/>
            <p:nvPr/>
          </p:nvSpPr>
          <p:spPr>
            <a:xfrm>
              <a:off x="6900334" y="78827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5" name="Rectangle 24"/>
            <p:cNvSpPr/>
            <p:nvPr/>
          </p:nvSpPr>
          <p:spPr>
            <a:xfrm>
              <a:off x="6900334" y="80351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6" name="Rectangle 25"/>
            <p:cNvSpPr/>
            <p:nvPr/>
          </p:nvSpPr>
          <p:spPr>
            <a:xfrm>
              <a:off x="6900334" y="81875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7" name="Rectangle 26"/>
            <p:cNvSpPr/>
            <p:nvPr/>
          </p:nvSpPr>
          <p:spPr>
            <a:xfrm>
              <a:off x="6900334" y="7730358"/>
              <a:ext cx="425873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3CA81-031F-834E-AFC2-09AFC1824607}" type="datetimeFigureOut">
              <a:rPr lang="en-US" smtClean="0"/>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26787-A87E-7F47-AB58-7CF5166B707E}" type="slidenum">
              <a:rPr lang="en-US" smtClean="0"/>
              <a:t>‹#›</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97" y="6368845"/>
            <a:ext cx="1808409" cy="53723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p:nvSpPr>
        <p:spPr>
          <a:xfrm>
            <a:off x="-272963" y="0"/>
            <a:ext cx="7008404" cy="7620000"/>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a:xfrm>
            <a:off x="933062" y="508000"/>
            <a:ext cx="5595425" cy="1778000"/>
          </a:xfrm>
        </p:spPr>
        <p:txBody>
          <a:bodyPr anchor="b"/>
          <a:lstStyle>
            <a:lvl1pPr>
              <a:defRPr sz="3556">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299866" y="1069398"/>
            <a:ext cx="5636581" cy="5415139"/>
          </a:xfrm>
        </p:spPr>
        <p:txBody>
          <a:bodyPr/>
          <a:lstStyle>
            <a:lvl1pPr>
              <a:defRPr sz="3556">
                <a:solidFill>
                  <a:srgbClr val="801E16"/>
                </a:solidFill>
              </a:defRPr>
            </a:lvl1pPr>
            <a:lvl2pPr>
              <a:defRPr sz="3111">
                <a:solidFill>
                  <a:srgbClr val="801E16"/>
                </a:solidFill>
              </a:defRPr>
            </a:lvl2pPr>
            <a:lvl3pPr>
              <a:defRPr sz="2667">
                <a:solidFill>
                  <a:srgbClr val="801E16"/>
                </a:solidFill>
              </a:defRPr>
            </a:lvl3pPr>
            <a:lvl4pPr>
              <a:defRPr sz="2222">
                <a:solidFill>
                  <a:srgbClr val="801E16"/>
                </a:solidFill>
              </a:defRPr>
            </a:lvl4pPr>
            <a:lvl5pPr>
              <a:defRPr sz="2222">
                <a:solidFill>
                  <a:srgbClr val="801E16"/>
                </a:solidFill>
              </a:defRPr>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3062" y="2286001"/>
            <a:ext cx="5595425" cy="3941703"/>
          </a:xfrm>
        </p:spPr>
        <p:txBody>
          <a:bodyPr>
            <a:normAutofit/>
          </a:bodyPr>
          <a:lstStyle>
            <a:lvl1pPr marL="0" indent="0">
              <a:lnSpc>
                <a:spcPct val="200000"/>
              </a:lnSpc>
              <a:buNone/>
              <a:defRPr sz="2000"/>
            </a:lvl1pPr>
            <a:lvl2pPr marL="507995" indent="0">
              <a:buNone/>
              <a:defRPr sz="1556"/>
            </a:lvl2pPr>
            <a:lvl3pPr marL="1015990" indent="0">
              <a:buNone/>
              <a:defRPr sz="1333"/>
            </a:lvl3pPr>
            <a:lvl4pPr marL="1523985" indent="0">
              <a:buNone/>
              <a:defRPr sz="1111"/>
            </a:lvl4pPr>
            <a:lvl5pPr marL="2031980" indent="0">
              <a:buNone/>
              <a:defRPr sz="1111"/>
            </a:lvl5pPr>
            <a:lvl6pPr marL="2539975" indent="0">
              <a:buNone/>
              <a:defRPr sz="1111"/>
            </a:lvl6pPr>
            <a:lvl7pPr marL="3047970" indent="0">
              <a:buNone/>
              <a:defRPr sz="1111"/>
            </a:lvl7pPr>
            <a:lvl8pPr marL="3555964" indent="0">
              <a:buNone/>
              <a:defRPr sz="1111"/>
            </a:lvl8pPr>
            <a:lvl9pPr marL="4063959" indent="0">
              <a:buNone/>
              <a:defRPr sz="1111"/>
            </a:lvl9pPr>
          </a:lstStyle>
          <a:p>
            <a:pPr lvl="0"/>
            <a:r>
              <a:rPr lang="en-US"/>
              <a:t>Click to edit Master text styles</a:t>
            </a:r>
          </a:p>
        </p:txBody>
      </p:sp>
      <p:sp>
        <p:nvSpPr>
          <p:cNvPr id="5" name="Date Placeholder 4"/>
          <p:cNvSpPr>
            <a:spLocks noGrp="1"/>
          </p:cNvSpPr>
          <p:nvPr>
            <p:ph type="dt" sz="half" idx="10"/>
          </p:nvPr>
        </p:nvSpPr>
        <p:spPr/>
        <p:txBody>
          <a:bodyPr/>
          <a:lstStyle/>
          <a:p>
            <a:fld id="{8F63CA81-031F-834E-AFC2-09AFC1824607}" type="datetimeFigureOut">
              <a:rPr lang="en-US" smtClean="0"/>
              <a:t>5/19/2026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A26787-A87E-7F47-AB58-7CF5166B707E}" type="slidenum">
              <a:rPr lang="en-US" smtClean="0"/>
              <a:t>‹#›</a:t>
            </a:fld>
            <a:endParaRPr lang="en-US"/>
          </a:p>
        </p:txBody>
      </p:sp>
      <p:pic>
        <p:nvPicPr>
          <p:cNvPr id="12" name="Picture 11">
            <a:extLst>
              <a:ext uri="{FF2B5EF4-FFF2-40B4-BE49-F238E27FC236}">
                <a16:creationId xmlns:a16="http://schemas.microsoft.com/office/drawing/2014/main" id="{1DDAA1A6-F202-3747-8DAF-77A6D59C7C83}"/>
              </a:ext>
            </a:extLst>
          </p:cNvPr>
          <p:cNvPicPr>
            <a:picLocks noChangeAspect="1"/>
          </p:cNvPicPr>
          <p:nvPr/>
        </p:nvPicPr>
        <p:blipFill>
          <a:blip r:embed="rId2"/>
          <a:stretch>
            <a:fillRect/>
          </a:stretch>
        </p:blipFill>
        <p:spPr>
          <a:xfrm>
            <a:off x="931297" y="6375997"/>
            <a:ext cx="1789410" cy="534414"/>
          </a:xfrm>
          <a:prstGeom prst="rect">
            <a:avLst/>
          </a:prstGeom>
        </p:spPr>
      </p:pic>
      <p:sp>
        <p:nvSpPr>
          <p:cNvPr id="13" name="Left Brace 12"/>
          <p:cNvSpPr/>
          <p:nvPr/>
        </p:nvSpPr>
        <p:spPr>
          <a:xfrm rot="5400000">
            <a:off x="9862789" y="-2309409"/>
            <a:ext cx="508967" cy="5634817"/>
          </a:xfrm>
          <a:prstGeom prst="leftBrace">
            <a:avLst>
              <a:gd name="adj1" fmla="val 130323"/>
              <a:gd name="adj2" fmla="val 50000"/>
            </a:avLst>
          </a:prstGeom>
          <a:ln w="101600" cap="rnd">
            <a:solidFill>
              <a:srgbClr val="801E1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a:p>
        </p:txBody>
      </p:sp>
      <p:sp>
        <p:nvSpPr>
          <p:cNvPr id="17" name="Left Brace 16"/>
          <p:cNvSpPr/>
          <p:nvPr/>
        </p:nvSpPr>
        <p:spPr>
          <a:xfrm>
            <a:off x="179532" y="508001"/>
            <a:ext cx="508947" cy="5719703"/>
          </a:xfrm>
          <a:prstGeom prst="leftBrace">
            <a:avLst>
              <a:gd name="adj1" fmla="val 130323"/>
              <a:gd name="adj2" fmla="val 50000"/>
            </a:avLst>
          </a:prstGeom>
          <a:ln w="1016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6773069" y="0"/>
            <a:ext cx="7008404" cy="7620000"/>
          </a:xfrm>
          <a:prstGeom prst="rect">
            <a:avLst/>
          </a:prstGeom>
          <a:solidFill>
            <a:srgbClr val="8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2" name="Title 1"/>
          <p:cNvSpPr>
            <a:spLocks noGrp="1"/>
          </p:cNvSpPr>
          <p:nvPr>
            <p:ph type="title"/>
          </p:nvPr>
        </p:nvSpPr>
        <p:spPr>
          <a:xfrm>
            <a:off x="933062" y="508000"/>
            <a:ext cx="5595425" cy="1778000"/>
          </a:xfrm>
        </p:spPr>
        <p:txBody>
          <a:bodyPr anchor="b"/>
          <a:lstStyle>
            <a:lvl1pPr>
              <a:defRPr sz="3556"/>
            </a:lvl1pPr>
          </a:lstStyle>
          <a:p>
            <a:r>
              <a:rPr lang="en-US"/>
              <a:t>Click to edit Master title style</a:t>
            </a:r>
            <a:endParaRPr lang="en-US" dirty="0"/>
          </a:p>
        </p:txBody>
      </p:sp>
      <p:sp>
        <p:nvSpPr>
          <p:cNvPr id="3" name="Picture Placeholder 2"/>
          <p:cNvSpPr>
            <a:spLocks noGrp="1"/>
          </p:cNvSpPr>
          <p:nvPr>
            <p:ph type="pic" idx="1"/>
          </p:nvPr>
        </p:nvSpPr>
        <p:spPr>
          <a:xfrm>
            <a:off x="7450377" y="1069398"/>
            <a:ext cx="5617767" cy="5415139"/>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r>
              <a:rPr lang="en-US"/>
              <a:t>Drag picture to placeholder or click icon to add</a:t>
            </a:r>
          </a:p>
        </p:txBody>
      </p:sp>
      <p:sp>
        <p:nvSpPr>
          <p:cNvPr id="4" name="Text Placeholder 3"/>
          <p:cNvSpPr>
            <a:spLocks noGrp="1"/>
          </p:cNvSpPr>
          <p:nvPr>
            <p:ph type="body" sz="half" idx="2"/>
          </p:nvPr>
        </p:nvSpPr>
        <p:spPr>
          <a:xfrm>
            <a:off x="933062" y="2286000"/>
            <a:ext cx="5595425" cy="3926309"/>
          </a:xfrm>
        </p:spPr>
        <p:txBody>
          <a:bodyPr>
            <a:normAutofit/>
          </a:bodyPr>
          <a:lstStyle>
            <a:lvl1pPr marL="0" indent="0">
              <a:lnSpc>
                <a:spcPct val="200000"/>
              </a:lnSpc>
              <a:buNone/>
              <a:defRPr sz="2000">
                <a:solidFill>
                  <a:srgbClr val="801E16"/>
                </a:solidFill>
              </a:defRPr>
            </a:lvl1pPr>
            <a:lvl2pPr marL="507995" indent="0">
              <a:buNone/>
              <a:defRPr sz="1556"/>
            </a:lvl2pPr>
            <a:lvl3pPr marL="1015990" indent="0">
              <a:buNone/>
              <a:defRPr sz="1333"/>
            </a:lvl3pPr>
            <a:lvl4pPr marL="1523985" indent="0">
              <a:buNone/>
              <a:defRPr sz="1111"/>
            </a:lvl4pPr>
            <a:lvl5pPr marL="2031980" indent="0">
              <a:buNone/>
              <a:defRPr sz="1111"/>
            </a:lvl5pPr>
            <a:lvl6pPr marL="2539975" indent="0">
              <a:buNone/>
              <a:defRPr sz="1111"/>
            </a:lvl6pPr>
            <a:lvl7pPr marL="3047970" indent="0">
              <a:buNone/>
              <a:defRPr sz="1111"/>
            </a:lvl7pPr>
            <a:lvl8pPr marL="3555964" indent="0">
              <a:buNone/>
              <a:defRPr sz="1111"/>
            </a:lvl8pPr>
            <a:lvl9pPr marL="4063959" indent="0">
              <a:buNone/>
              <a:defRPr sz="1111"/>
            </a:lvl9pPr>
          </a:lstStyle>
          <a:p>
            <a:pPr lvl="0"/>
            <a:r>
              <a:rPr lang="en-US"/>
              <a:t>Click to edit Master text styles</a:t>
            </a:r>
          </a:p>
        </p:txBody>
      </p:sp>
      <p:sp>
        <p:nvSpPr>
          <p:cNvPr id="5" name="Date Placeholder 4"/>
          <p:cNvSpPr>
            <a:spLocks noGrp="1"/>
          </p:cNvSpPr>
          <p:nvPr>
            <p:ph type="dt" sz="half" idx="10"/>
          </p:nvPr>
        </p:nvSpPr>
        <p:spPr/>
        <p:txBody>
          <a:bodyPr/>
          <a:lstStyle/>
          <a:p>
            <a:fld id="{8F63CA81-031F-834E-AFC2-09AFC1824607}" type="datetimeFigureOut">
              <a:rPr lang="en-US" smtClean="0"/>
              <a:t>5/19/2026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A26787-A87E-7F47-AB58-7CF5166B707E}"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97" y="6368845"/>
            <a:ext cx="1808409" cy="537231"/>
          </a:xfrm>
          <a:prstGeom prst="rect">
            <a:avLst/>
          </a:prstGeom>
        </p:spPr>
      </p:pic>
      <p:sp>
        <p:nvSpPr>
          <p:cNvPr id="11" name="Left Brace 10"/>
          <p:cNvSpPr/>
          <p:nvPr/>
        </p:nvSpPr>
        <p:spPr>
          <a:xfrm rot="5400000">
            <a:off x="9994488" y="-2309409"/>
            <a:ext cx="508967" cy="5634817"/>
          </a:xfrm>
          <a:prstGeom prst="leftBrace">
            <a:avLst>
              <a:gd name="adj1" fmla="val 130323"/>
              <a:gd name="adj2" fmla="val 50000"/>
            </a:avLst>
          </a:prstGeom>
          <a:ln w="1016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a:p>
        </p:txBody>
      </p:sp>
      <p:sp>
        <p:nvSpPr>
          <p:cNvPr id="13" name="Left Brace 12"/>
          <p:cNvSpPr/>
          <p:nvPr/>
        </p:nvSpPr>
        <p:spPr>
          <a:xfrm>
            <a:off x="179532" y="508001"/>
            <a:ext cx="508947" cy="5719703"/>
          </a:xfrm>
          <a:prstGeom prst="leftBrace">
            <a:avLst>
              <a:gd name="adj1" fmla="val 130323"/>
              <a:gd name="adj2" fmla="val 50000"/>
            </a:avLst>
          </a:prstGeom>
          <a:ln w="101600" cap="rnd">
            <a:solidFill>
              <a:srgbClr val="801E1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1297" y="405695"/>
            <a:ext cx="11683544" cy="1472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06273" y="2028473"/>
            <a:ext cx="10733592" cy="4197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1297" y="7062612"/>
            <a:ext cx="3047881" cy="405694"/>
          </a:xfrm>
          <a:prstGeom prst="rect">
            <a:avLst/>
          </a:prstGeom>
        </p:spPr>
        <p:txBody>
          <a:bodyPr vert="horz" lIns="91440" tIns="45720" rIns="91440" bIns="45720" rtlCol="0" anchor="ctr"/>
          <a:lstStyle>
            <a:lvl1pPr algn="l">
              <a:defRPr sz="1333">
                <a:solidFill>
                  <a:schemeClr val="tx1">
                    <a:tint val="75000"/>
                  </a:schemeClr>
                </a:solidFill>
              </a:defRPr>
            </a:lvl1pPr>
          </a:lstStyle>
          <a:p>
            <a:fld id="{8F63CA81-031F-834E-AFC2-09AFC1824607}" type="datetimeFigureOut">
              <a:rPr lang="en-US" smtClean="0"/>
              <a:t>5/19/2026</a:t>
            </a:fld>
            <a:endParaRPr lang="en-US"/>
          </a:p>
        </p:txBody>
      </p:sp>
      <p:sp>
        <p:nvSpPr>
          <p:cNvPr id="5" name="Footer Placeholder 4"/>
          <p:cNvSpPr>
            <a:spLocks noGrp="1"/>
          </p:cNvSpPr>
          <p:nvPr>
            <p:ph type="ftr" sz="quarter" idx="3"/>
          </p:nvPr>
        </p:nvSpPr>
        <p:spPr>
          <a:xfrm>
            <a:off x="4487158" y="7062612"/>
            <a:ext cx="4571822" cy="405694"/>
          </a:xfrm>
          <a:prstGeom prst="rect">
            <a:avLst/>
          </a:prstGeom>
        </p:spPr>
        <p:txBody>
          <a:bodyPr vert="horz" lIns="91440" tIns="45720" rIns="91440" bIns="45720" rtlCol="0" anchor="ctr"/>
          <a:lstStyle>
            <a:lvl1pPr algn="ctr">
              <a:defRPr sz="13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566960" y="7062612"/>
            <a:ext cx="3047881" cy="405694"/>
          </a:xfrm>
          <a:prstGeom prst="rect">
            <a:avLst/>
          </a:prstGeom>
        </p:spPr>
        <p:txBody>
          <a:bodyPr vert="horz" lIns="91440" tIns="45720" rIns="91440" bIns="45720" rtlCol="0" anchor="ctr"/>
          <a:lstStyle>
            <a:lvl1pPr algn="r">
              <a:defRPr sz="1333">
                <a:solidFill>
                  <a:schemeClr val="tx1">
                    <a:tint val="75000"/>
                  </a:schemeClr>
                </a:solidFill>
              </a:defRPr>
            </a:lvl1pPr>
          </a:lstStyle>
          <a:p>
            <a:fld id="{F3A26787-A87E-7F47-AB58-7CF5166B707E}" type="slidenum">
              <a:rPr lang="en-US" smtClean="0"/>
              <a:t>‹#›</a:t>
            </a:fld>
            <a:endParaRPr lang="en-US"/>
          </a:p>
        </p:txBody>
      </p:sp>
    </p:spTree>
    <p:extLst>
      <p:ext uri="{BB962C8B-B14F-4D97-AF65-F5344CB8AC3E}">
        <p14:creationId xmlns:p14="http://schemas.microsoft.com/office/powerpoint/2010/main" val="60761115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1015990" rtl="0" eaLnBrk="1" latinLnBrk="0" hangingPunct="1">
        <a:lnSpc>
          <a:spcPct val="90000"/>
        </a:lnSpc>
        <a:spcBef>
          <a:spcPct val="0"/>
        </a:spcBef>
        <a:buNone/>
        <a:defRPr sz="6000" b="1" i="0" kern="1200">
          <a:solidFill>
            <a:srgbClr val="801E16"/>
          </a:solidFill>
          <a:latin typeface="Archer" charset="0"/>
          <a:ea typeface="Archer" charset="0"/>
          <a:cs typeface="Archer" charset="0"/>
        </a:defRPr>
      </a:lvl1pPr>
    </p:titleStyle>
    <p:body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sv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588A-B5B4-76C6-A818-1AECD5B1E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D8321-0A14-6018-E398-EAAEEBB22387}"/>
              </a:ext>
            </a:extLst>
          </p:cNvPr>
          <p:cNvSpPr>
            <a:spLocks noGrp="1"/>
          </p:cNvSpPr>
          <p:nvPr>
            <p:ph type="title"/>
          </p:nvPr>
        </p:nvSpPr>
        <p:spPr>
          <a:xfrm>
            <a:off x="931297" y="405695"/>
            <a:ext cx="11683544" cy="1472848"/>
          </a:xfrm>
        </p:spPr>
        <p:txBody>
          <a:bodyPr anchor="ctr">
            <a:normAutofit/>
          </a:bodyPr>
          <a:lstStyle/>
          <a:p>
            <a:r>
              <a:rPr lang="en-US" sz="5100" dirty="0"/>
              <a:t>Our Organization</a:t>
            </a:r>
          </a:p>
        </p:txBody>
      </p:sp>
      <p:pic>
        <p:nvPicPr>
          <p:cNvPr id="5" name="Content Placeholder 4" descr="Father smiling at daughter">
            <a:extLst>
              <a:ext uri="{FF2B5EF4-FFF2-40B4-BE49-F238E27FC236}">
                <a16:creationId xmlns:a16="http://schemas.microsoft.com/office/drawing/2014/main" id="{7382121F-97FF-5848-B093-AC58664245CA}"/>
              </a:ext>
            </a:extLst>
          </p:cNvPr>
          <p:cNvPicPr>
            <a:picLocks noGrp="1" noChangeAspect="1"/>
          </p:cNvPicPr>
          <p:nvPr>
            <p:ph sz="half" idx="1"/>
          </p:nvPr>
        </p:nvPicPr>
        <p:blipFill>
          <a:blip r:embed="rId2"/>
          <a:srcRect l="10593" r="10593"/>
          <a:stretch/>
        </p:blipFill>
        <p:spPr>
          <a:xfrm>
            <a:off x="677069" y="1883986"/>
            <a:ext cx="5105400" cy="4318511"/>
          </a:xfrm>
          <a:prstGeom prst="rect">
            <a:avLst/>
          </a:prstGeom>
          <a:noFill/>
        </p:spPr>
      </p:pic>
      <p:graphicFrame>
        <p:nvGraphicFramePr>
          <p:cNvPr id="7" name="Rectangle 2">
            <a:extLst>
              <a:ext uri="{FF2B5EF4-FFF2-40B4-BE49-F238E27FC236}">
                <a16:creationId xmlns:a16="http://schemas.microsoft.com/office/drawing/2014/main" id="{19056727-46DA-8F4D-8F76-963F11B989A5}"/>
              </a:ext>
            </a:extLst>
          </p:cNvPr>
          <p:cNvGraphicFramePr>
            <a:graphicFrameLocks/>
          </p:cNvGraphicFramePr>
          <p:nvPr>
            <p:extLst>
              <p:ext uri="{D42A27DB-BD31-4B8C-83A1-F6EECF244321}">
                <p14:modId xmlns:p14="http://schemas.microsoft.com/office/powerpoint/2010/main" val="2824038258"/>
              </p:ext>
            </p:extLst>
          </p:nvPr>
        </p:nvGraphicFramePr>
        <p:xfrm>
          <a:off x="6375625" y="2310854"/>
          <a:ext cx="6274028"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705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6B061-864A-903A-EEFD-A1BCE1B8E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918582-F85A-56B1-3EB5-D180041DF94B}"/>
              </a:ext>
            </a:extLst>
          </p:cNvPr>
          <p:cNvSpPr>
            <a:spLocks noGrp="1"/>
          </p:cNvSpPr>
          <p:nvPr>
            <p:ph type="title"/>
          </p:nvPr>
        </p:nvSpPr>
        <p:spPr>
          <a:xfrm>
            <a:off x="1667669" y="3105149"/>
            <a:ext cx="6862995" cy="1409701"/>
          </a:xfrm>
        </p:spPr>
        <p:txBody>
          <a:bodyPr>
            <a:normAutofit fontScale="90000"/>
          </a:bodyPr>
          <a:lstStyle/>
          <a:p>
            <a:pPr algn="l">
              <a:lnSpc>
                <a:spcPct val="100000"/>
              </a:lnSpc>
            </a:pPr>
            <a:r>
              <a:rPr lang="en-US" altLang="x-none" sz="3600" dirty="0">
                <a:sym typeface="Arial" charset="0"/>
              </a:rPr>
              <a:t>Parents often want access to other families who have children with Down syndrome.</a:t>
            </a:r>
          </a:p>
        </p:txBody>
      </p:sp>
      <p:pic>
        <p:nvPicPr>
          <p:cNvPr id="4" name="Graphic 3" descr="Badge 7 with solid fill">
            <a:extLst>
              <a:ext uri="{FF2B5EF4-FFF2-40B4-BE49-F238E27FC236}">
                <a16:creationId xmlns:a16="http://schemas.microsoft.com/office/drawing/2014/main" id="{99B1C579-87E2-AFB3-840E-965120C2A29A}"/>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73976" y="3376769"/>
            <a:ext cx="914400" cy="914400"/>
          </a:xfrm>
          <a:prstGeom prst="rect">
            <a:avLst/>
          </a:prstGeom>
        </p:spPr>
      </p:pic>
      <p:pic>
        <p:nvPicPr>
          <p:cNvPr id="3" name="Picture 2" descr="MotherBabySmile[web].jpg">
            <a:extLst>
              <a:ext uri="{FF2B5EF4-FFF2-40B4-BE49-F238E27FC236}">
                <a16:creationId xmlns:a16="http://schemas.microsoft.com/office/drawing/2014/main" id="{9BEB37A4-E96F-DC9A-8264-AE9D88BC6CE6}"/>
              </a:ext>
            </a:extLst>
          </p:cNvPr>
          <p:cNvPicPr>
            <a:picLocks noChangeAspect="1"/>
          </p:cNvPicPr>
          <p:nvPr/>
        </p:nvPicPr>
        <p:blipFill>
          <a:blip r:embed="rId3">
            <a:extLst>
              <a:ext uri="{28A0092B-C50C-407E-A947-70E740481C1C}">
                <a14:useLocalDpi xmlns:a14="http://schemas.microsoft.com/office/drawing/2010/main" val="0"/>
              </a:ext>
            </a:extLst>
          </a:blip>
          <a:srcRect t="17872" b="17872"/>
          <a:stretch>
            <a:fillRect/>
          </a:stretch>
        </p:blipFill>
        <p:spPr bwMode="auto">
          <a:xfrm>
            <a:off x="9363868" y="1825848"/>
            <a:ext cx="4182269" cy="403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615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2ADDF-2C66-6C51-09E6-1AAA318FA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140F6-1545-0653-C5BB-A6F7BF6EC136}"/>
              </a:ext>
            </a:extLst>
          </p:cNvPr>
          <p:cNvSpPr>
            <a:spLocks noGrp="1"/>
          </p:cNvSpPr>
          <p:nvPr>
            <p:ph type="title"/>
          </p:nvPr>
        </p:nvSpPr>
        <p:spPr>
          <a:xfrm>
            <a:off x="931297" y="405695"/>
            <a:ext cx="11683544" cy="1472848"/>
          </a:xfrm>
        </p:spPr>
        <p:txBody>
          <a:bodyPr anchor="ctr">
            <a:normAutofit/>
          </a:bodyPr>
          <a:lstStyle/>
          <a:p>
            <a:r>
              <a:rPr lang="en-US" sz="5100" dirty="0"/>
              <a:t>Local Organizations</a:t>
            </a:r>
          </a:p>
        </p:txBody>
      </p:sp>
      <p:pic>
        <p:nvPicPr>
          <p:cNvPr id="5" name="Content Placeholder 4" descr="Boy on balance ball doing occupational therapy">
            <a:extLst>
              <a:ext uri="{FF2B5EF4-FFF2-40B4-BE49-F238E27FC236}">
                <a16:creationId xmlns:a16="http://schemas.microsoft.com/office/drawing/2014/main" id="{F1F2D335-BA7C-41C1-B16C-D2B4D90BBA2A}"/>
              </a:ext>
            </a:extLst>
          </p:cNvPr>
          <p:cNvPicPr>
            <a:picLocks noGrp="1" noChangeAspect="1"/>
          </p:cNvPicPr>
          <p:nvPr>
            <p:ph sz="half" idx="1"/>
          </p:nvPr>
        </p:nvPicPr>
        <p:blipFill>
          <a:blip r:embed="rId2"/>
          <a:srcRect l="10593" r="10593"/>
          <a:stretch/>
        </p:blipFill>
        <p:spPr>
          <a:xfrm>
            <a:off x="677069" y="1883986"/>
            <a:ext cx="5105400" cy="4318511"/>
          </a:xfrm>
          <a:prstGeom prst="rect">
            <a:avLst/>
          </a:prstGeom>
          <a:noFill/>
        </p:spPr>
      </p:pic>
      <p:sp>
        <p:nvSpPr>
          <p:cNvPr id="3" name="Rectangle 2">
            <a:extLst>
              <a:ext uri="{FF2B5EF4-FFF2-40B4-BE49-F238E27FC236}">
                <a16:creationId xmlns:a16="http://schemas.microsoft.com/office/drawing/2014/main" id="{8A6572E3-C678-E412-1DBA-26A703B9DA3A}"/>
              </a:ext>
            </a:extLst>
          </p:cNvPr>
          <p:cNvSpPr txBox="1">
            <a:spLocks noChangeArrowheads="1"/>
          </p:cNvSpPr>
          <p:nvPr/>
        </p:nvSpPr>
        <p:spPr>
          <a:xfrm>
            <a:off x="6087269" y="2500791"/>
            <a:ext cx="6781800" cy="3595209"/>
          </a:xfrm>
          <a:prstGeom prst="rect">
            <a:avLst/>
          </a:prstGeom>
        </p:spPr>
        <p:txBody>
          <a:bodyPr vert="horz" lIns="91440" tIns="45720" rIns="91440" bIns="45720" rtlCol="0" anchor="t">
            <a:normAutofit/>
          </a:bodyPr>
          <a:lstStyle>
            <a:lvl1pPr marL="0" indent="0" algn="l" defTabSz="1015990" rtl="0" eaLnBrk="1" latinLnBrk="0" hangingPunct="1">
              <a:lnSpc>
                <a:spcPct val="90000"/>
              </a:lnSpc>
              <a:spcBef>
                <a:spcPts val="1111"/>
              </a:spcBef>
              <a:buFont typeface="Arial"/>
              <a:buNone/>
              <a:defRPr sz="2667" b="0" i="0" kern="1200">
                <a:solidFill>
                  <a:srgbClr val="801E16"/>
                </a:solidFill>
                <a:latin typeface="Arial" charset="0"/>
                <a:ea typeface="Arial" charset="0"/>
                <a:cs typeface="Arial" charset="0"/>
              </a:defRPr>
            </a:lvl1pPr>
            <a:lvl2pPr marL="507995" indent="0" algn="l" defTabSz="1015990" rtl="0" eaLnBrk="1" latinLnBrk="0" hangingPunct="1">
              <a:lnSpc>
                <a:spcPct val="90000"/>
              </a:lnSpc>
              <a:spcBef>
                <a:spcPts val="556"/>
              </a:spcBef>
              <a:buFont typeface="Arial"/>
              <a:buNone/>
              <a:defRPr sz="2444" kern="1200">
                <a:solidFill>
                  <a:srgbClr val="801E16"/>
                </a:solidFill>
                <a:latin typeface="Arial" charset="0"/>
                <a:ea typeface="Arial" charset="0"/>
                <a:cs typeface="Arial" charset="0"/>
              </a:defRPr>
            </a:lvl2pPr>
            <a:lvl3pPr marL="1015990" indent="0" algn="l" defTabSz="1015990" rtl="0" eaLnBrk="1" latinLnBrk="0" hangingPunct="1">
              <a:lnSpc>
                <a:spcPct val="90000"/>
              </a:lnSpc>
              <a:spcBef>
                <a:spcPts val="556"/>
              </a:spcBef>
              <a:buFont typeface="Arial"/>
              <a:buNone/>
              <a:defRPr sz="2222" kern="1200">
                <a:solidFill>
                  <a:srgbClr val="801E16"/>
                </a:solidFill>
                <a:latin typeface="Arial" charset="0"/>
                <a:ea typeface="Arial" charset="0"/>
                <a:cs typeface="Arial" charset="0"/>
              </a:defRPr>
            </a:lvl3pPr>
            <a:lvl4pPr marL="1523985" indent="0" algn="l" defTabSz="1015990" rtl="0" eaLnBrk="1" latinLnBrk="0" hangingPunct="1">
              <a:lnSpc>
                <a:spcPct val="90000"/>
              </a:lnSpc>
              <a:spcBef>
                <a:spcPts val="556"/>
              </a:spcBef>
              <a:buFont typeface="Arial"/>
              <a:buNone/>
              <a:defRPr sz="2000" kern="1200">
                <a:solidFill>
                  <a:srgbClr val="801E16"/>
                </a:solidFill>
                <a:latin typeface="Arial" charset="0"/>
                <a:ea typeface="Arial" charset="0"/>
                <a:cs typeface="Arial" charset="0"/>
              </a:defRPr>
            </a:lvl4pPr>
            <a:lvl5pPr marL="2031980" indent="0" algn="l" defTabSz="1015990" rtl="0" eaLnBrk="1" latinLnBrk="0" hangingPunct="1">
              <a:lnSpc>
                <a:spcPct val="90000"/>
              </a:lnSpc>
              <a:spcBef>
                <a:spcPts val="556"/>
              </a:spcBef>
              <a:buFont typeface="Arial"/>
              <a:buNone/>
              <a:defRPr sz="2000" kern="1200">
                <a:solidFill>
                  <a:srgbClr val="801E16"/>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defRPr/>
            </a:pPr>
            <a:r>
              <a:rPr lang="en-US" sz="2000" dirty="0">
                <a:latin typeface="Lucida Sans" charset="0"/>
                <a:ea typeface="Lucida Sans" charset="0"/>
                <a:cs typeface="Lucida Sans" charset="0"/>
                <a:sym typeface="Arial" charset="0"/>
              </a:rPr>
              <a:t>Free educational resources for hospitals and physician groups</a:t>
            </a:r>
          </a:p>
          <a:p>
            <a:pPr marL="342900" indent="-342900" fontAlgn="auto">
              <a:spcAft>
                <a:spcPts val="0"/>
              </a:spcAft>
              <a:buFont typeface="Arial" panose="020B0604020202020204" pitchFamily="34" charset="0"/>
              <a:buChar char="•"/>
              <a:defRPr/>
            </a:pPr>
            <a:r>
              <a:rPr lang="en-US" sz="2000" dirty="0">
                <a:latin typeface="Lucida Sans" charset="0"/>
                <a:ea typeface="Lucida Sans" charset="0"/>
                <a:cs typeface="Lucida Sans" charset="0"/>
                <a:sym typeface="Arial" charset="0"/>
              </a:rPr>
              <a:t>Confidential, non-directive, trained support for new and expectant parents at no charge</a:t>
            </a:r>
          </a:p>
          <a:p>
            <a:pPr marL="793745" lvl="1" indent="-285750" fontAlgn="auto">
              <a:spcAft>
                <a:spcPts val="0"/>
              </a:spcAft>
              <a:buFont typeface="Arial" panose="020B0604020202020204" pitchFamily="34" charset="0"/>
              <a:buChar char="•"/>
              <a:defRPr/>
            </a:pPr>
            <a:r>
              <a:rPr lang="en-US" sz="1333" dirty="0">
                <a:latin typeface="Lucida Sans" charset="0"/>
                <a:ea typeface="Lucida Sans" charset="0"/>
                <a:cs typeface="Lucida Sans" charset="0"/>
                <a:sym typeface="Arial" charset="0"/>
              </a:rPr>
              <a:t>HIPAA medical release forms</a:t>
            </a:r>
          </a:p>
          <a:p>
            <a:pPr marL="793745" lvl="1" indent="-285750" fontAlgn="auto">
              <a:spcAft>
                <a:spcPts val="0"/>
              </a:spcAft>
              <a:buFont typeface="Arial" panose="020B0604020202020204" pitchFamily="34" charset="0"/>
              <a:buChar char="•"/>
              <a:defRPr/>
            </a:pPr>
            <a:r>
              <a:rPr lang="en-US" sz="1333" dirty="0">
                <a:latin typeface="Lucida Sans" charset="0"/>
                <a:ea typeface="Lucida Sans" charset="0"/>
                <a:cs typeface="Lucida Sans" charset="0"/>
                <a:sym typeface="Arial" charset="0"/>
              </a:rPr>
              <a:t>Support services in Spanish and other select languages</a:t>
            </a:r>
          </a:p>
          <a:p>
            <a:pPr marL="342900" indent="-342900" fontAlgn="auto">
              <a:spcAft>
                <a:spcPts val="0"/>
              </a:spcAft>
              <a:buFont typeface="Arial" panose="020B0604020202020204" pitchFamily="34" charset="0"/>
              <a:buChar char="•"/>
              <a:defRPr/>
            </a:pPr>
            <a:r>
              <a:rPr lang="en-US" sz="2000" dirty="0">
                <a:latin typeface="Lucida Sans" charset="0"/>
                <a:ea typeface="Lucida Sans" charset="0"/>
                <a:cs typeface="Lucida Sans" charset="0"/>
                <a:sym typeface="Arial" charset="0"/>
              </a:rPr>
              <a:t>Connections to support community</a:t>
            </a:r>
          </a:p>
          <a:p>
            <a:pPr marL="342900" indent="-342900" fontAlgn="auto">
              <a:spcAft>
                <a:spcPts val="0"/>
              </a:spcAft>
              <a:buFont typeface="Arial" panose="020B0604020202020204" pitchFamily="34" charset="0"/>
              <a:buChar char="•"/>
              <a:defRPr/>
            </a:pPr>
            <a:r>
              <a:rPr lang="en-US" sz="2000" i="1" dirty="0">
                <a:latin typeface="Lucida Sans" charset="0"/>
                <a:ea typeface="Lucida Sans" charset="0"/>
                <a:cs typeface="Lucida Sans" charset="0"/>
                <a:sym typeface="Arial" charset="0"/>
              </a:rPr>
              <a:t>[Add whatever else your organization offers for medical providers or new and expectant parents, like new parent breakfasts or baskets.]</a:t>
            </a:r>
          </a:p>
        </p:txBody>
      </p:sp>
    </p:spTree>
    <p:extLst>
      <p:ext uri="{BB962C8B-B14F-4D97-AF65-F5344CB8AC3E}">
        <p14:creationId xmlns:p14="http://schemas.microsoft.com/office/powerpoint/2010/main" val="1635622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7469" y="2667000"/>
            <a:ext cx="5670502" cy="3785060"/>
          </a:xfrm>
          <a:prstGeom prst="rect">
            <a:avLst/>
          </a:prstGeom>
          <a:solidFill>
            <a:srgbClr val="801E16"/>
          </a:solidFill>
          <a:ln w="190500">
            <a:solidFill>
              <a:srgbClr val="80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ltLang="x-none" dirty="0">
                <a:sym typeface="Arial" charset="0"/>
              </a:rPr>
              <a:t>Down Syndrome Today</a:t>
            </a:r>
            <a:endParaRPr lang="en-US" dirty="0"/>
          </a:p>
        </p:txBody>
      </p:sp>
      <p:pic>
        <p:nvPicPr>
          <p:cNvPr id="4" name="Picture 3" descr="Theobaby[we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7469" y="2667000"/>
            <a:ext cx="5670502" cy="378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314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0" y="533400"/>
            <a:ext cx="5595425" cy="558800"/>
          </a:xfrm>
        </p:spPr>
        <p:txBody>
          <a:bodyPr/>
          <a:lstStyle/>
          <a:p>
            <a:r>
              <a:rPr lang="en-US" altLang="x-none" sz="3200" dirty="0">
                <a:sym typeface="Arial" charset="0"/>
              </a:rPr>
              <a:t>Improved Healthcare</a:t>
            </a:r>
            <a:endParaRPr lang="en-US" dirty="0"/>
          </a:p>
        </p:txBody>
      </p:sp>
      <p:sp>
        <p:nvSpPr>
          <p:cNvPr id="4" name="Text Placeholder 3"/>
          <p:cNvSpPr>
            <a:spLocks noGrp="1"/>
          </p:cNvSpPr>
          <p:nvPr>
            <p:ph type="body" sz="half" idx="2"/>
          </p:nvPr>
        </p:nvSpPr>
        <p:spPr>
          <a:xfrm>
            <a:off x="933060" y="1295400"/>
            <a:ext cx="5595425" cy="5145509"/>
          </a:xfrm>
        </p:spPr>
        <p:txBody>
          <a:bodyPr/>
          <a:lstStyle/>
          <a:p>
            <a:pPr marL="342900" indent="-342900">
              <a:lnSpc>
                <a:spcPct val="150000"/>
              </a:lnSpc>
              <a:spcBef>
                <a:spcPts val="600"/>
              </a:spcBef>
              <a:buFont typeface="Arial" panose="020B0604020202020204" pitchFamily="34" charset="0"/>
              <a:buChar char="•"/>
            </a:pPr>
            <a:r>
              <a:rPr lang="en-US" altLang="x-none" dirty="0">
                <a:latin typeface="Lucida Sans" charset="0"/>
                <a:ea typeface="Lucida Sans" charset="0"/>
                <a:cs typeface="Lucida Sans" charset="0"/>
                <a:sym typeface="Arial" charset="0"/>
              </a:rPr>
              <a:t>AVSD heart surgery success nearly 100% </a:t>
            </a:r>
            <a:r>
              <a:rPr lang="en-US" altLang="x-none" sz="1600" dirty="0">
                <a:latin typeface="Lucida Sans" charset="0"/>
                <a:ea typeface="Lucida Sans" charset="0"/>
                <a:cs typeface="Lucida Sans" charset="0"/>
                <a:sym typeface="Arial" charset="0"/>
              </a:rPr>
              <a:t>(Cincinnati Children</a:t>
            </a:r>
            <a:r>
              <a:rPr lang="en-US" altLang="en-US" sz="1600" dirty="0">
                <a:latin typeface="Lucida Sans" charset="0"/>
                <a:ea typeface="Lucida Sans" charset="0"/>
                <a:cs typeface="Lucida Sans" charset="0"/>
                <a:sym typeface="Arial" charset="0"/>
              </a:rPr>
              <a:t>’</a:t>
            </a:r>
            <a:r>
              <a:rPr lang="en-US" altLang="x-none" sz="1600" dirty="0">
                <a:latin typeface="Lucida Sans" charset="0"/>
                <a:ea typeface="Lucida Sans" charset="0"/>
                <a:cs typeface="Lucida Sans" charset="0"/>
                <a:sym typeface="Arial" charset="0"/>
              </a:rPr>
              <a:t>s Hospital)</a:t>
            </a:r>
          </a:p>
          <a:p>
            <a:pPr marL="342900" indent="-342900">
              <a:lnSpc>
                <a:spcPct val="150000"/>
              </a:lnSpc>
              <a:spcBef>
                <a:spcPts val="600"/>
              </a:spcBef>
              <a:buFont typeface="Arial" panose="020B0604020202020204" pitchFamily="34" charset="0"/>
              <a:buChar char="•"/>
            </a:pPr>
            <a:r>
              <a:rPr lang="en-US" altLang="x-none" dirty="0">
                <a:latin typeface="Lucida Sans" charset="0"/>
                <a:ea typeface="Lucida Sans" charset="0"/>
                <a:cs typeface="Lucida Sans" charset="0"/>
                <a:sym typeface="Arial" charset="0"/>
              </a:rPr>
              <a:t>Life expectancy about 60 </a:t>
            </a:r>
            <a:br>
              <a:rPr lang="en-US" altLang="x-none" dirty="0">
                <a:latin typeface="Lucida Sans" charset="0"/>
                <a:ea typeface="Lucida Sans" charset="0"/>
                <a:cs typeface="Lucida Sans" charset="0"/>
                <a:sym typeface="Arial" charset="0"/>
              </a:rPr>
            </a:br>
            <a:r>
              <a:rPr lang="en-US" altLang="x-none" sz="1600" dirty="0">
                <a:latin typeface="Lucida Sans" charset="0"/>
                <a:ea typeface="Lucida Sans" charset="0"/>
                <a:cs typeface="Lucida Sans" charset="0"/>
                <a:sym typeface="Arial" charset="0"/>
              </a:rPr>
              <a:t>(Glasson et al., 2002)</a:t>
            </a:r>
          </a:p>
          <a:p>
            <a:pPr marL="342900" indent="-342900">
              <a:lnSpc>
                <a:spcPct val="150000"/>
              </a:lnSpc>
              <a:spcBef>
                <a:spcPts val="600"/>
              </a:spcBef>
              <a:buFont typeface="Arial" panose="020B0604020202020204" pitchFamily="34" charset="0"/>
              <a:buChar char="•"/>
            </a:pPr>
            <a:r>
              <a:rPr lang="en-US" altLang="x-none" i="1" dirty="0">
                <a:latin typeface="Lucida Sans" charset="0"/>
                <a:ea typeface="Lucida Sans" charset="0"/>
                <a:cs typeface="Lucida Sans" charset="0"/>
                <a:sym typeface="Arial" charset="0"/>
              </a:rPr>
              <a:t>AAP Health Supervision for Children and Adolescents With Down Syndrome </a:t>
            </a:r>
            <a:br>
              <a:rPr lang="en-US" altLang="x-none" dirty="0">
                <a:latin typeface="Lucida Sans" charset="0"/>
                <a:ea typeface="Lucida Sans" charset="0"/>
                <a:cs typeface="Lucida Sans" charset="0"/>
                <a:sym typeface="Arial" charset="0"/>
              </a:rPr>
            </a:br>
            <a:r>
              <a:rPr lang="en-US" altLang="x-none" sz="1600" dirty="0">
                <a:latin typeface="Lucida Sans" charset="0"/>
                <a:ea typeface="Lucida Sans" charset="0"/>
                <a:cs typeface="Lucida Sans" charset="0"/>
                <a:sym typeface="Arial" charset="0"/>
              </a:rPr>
              <a:t>(Bull et al., 2022)</a:t>
            </a:r>
          </a:p>
          <a:p>
            <a:pPr marL="342900" indent="-342900">
              <a:lnSpc>
                <a:spcPct val="150000"/>
              </a:lnSpc>
              <a:spcBef>
                <a:spcPts val="600"/>
              </a:spcBef>
              <a:buFont typeface="Arial" panose="020B0604020202020204" pitchFamily="34" charset="0"/>
              <a:buChar char="•"/>
            </a:pPr>
            <a:r>
              <a:rPr lang="en-US" altLang="x-none" dirty="0">
                <a:latin typeface="Lucida Sans" charset="0"/>
                <a:ea typeface="Lucida Sans" charset="0"/>
                <a:cs typeface="Lucida Sans" charset="0"/>
                <a:sym typeface="Arial" charset="0"/>
              </a:rPr>
              <a:t>Down Syndrome specialty clinics</a:t>
            </a:r>
            <a:r>
              <a:rPr lang="en-US" altLang="x-none" sz="1600" dirty="0">
                <a:latin typeface="Lucida Sans" charset="0"/>
                <a:ea typeface="Lucida Sans" charset="0"/>
                <a:cs typeface="Lucida Sans" charset="0"/>
                <a:sym typeface="Arial" charset="0"/>
              </a:rPr>
              <a:t> (https://</a:t>
            </a:r>
            <a:r>
              <a:rPr lang="en-US" altLang="x-none" sz="1600" dirty="0" err="1">
                <a:latin typeface="Lucida Sans" charset="0"/>
                <a:ea typeface="Lucida Sans" charset="0"/>
                <a:cs typeface="Lucida Sans" charset="0"/>
                <a:sym typeface="Arial" charset="0"/>
              </a:rPr>
              <a:t>www.globaldownsyndrome.org</a:t>
            </a:r>
            <a:r>
              <a:rPr lang="en-US" altLang="x-none" sz="1600" dirty="0">
                <a:latin typeface="Lucida Sans" charset="0"/>
                <a:ea typeface="Lucida Sans" charset="0"/>
                <a:cs typeface="Lucida Sans" charset="0"/>
                <a:sym typeface="Arial" charset="0"/>
              </a:rPr>
              <a:t>/research-medical-care/medical-care-providers/)</a:t>
            </a:r>
            <a:endParaRPr lang="en-US" altLang="x-none" dirty="0">
              <a:latin typeface="Lucida Sans" charset="0"/>
              <a:ea typeface="Lucida Sans" charset="0"/>
              <a:cs typeface="Lucida Sans" charset="0"/>
              <a:sym typeface="Arial" charset="0"/>
            </a:endParaRPr>
          </a:p>
        </p:txBody>
      </p:sp>
      <p:sp>
        <p:nvSpPr>
          <p:cNvPr id="7" name="Rectangle 6"/>
          <p:cNvSpPr/>
          <p:nvPr/>
        </p:nvSpPr>
        <p:spPr>
          <a:xfrm>
            <a:off x="7450138" y="1752600"/>
            <a:ext cx="5618162" cy="4048125"/>
          </a:xfrm>
          <a:prstGeom prst="rect">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BabyNICU[web].jpg"/>
          <p:cNvPicPr>
            <a:picLocks noGrp="1" noChangeAspect="1"/>
          </p:cNvPicPr>
          <p:nvPr>
            <p:ph type="pic" idx="1"/>
          </p:nvPr>
        </p:nvPicPr>
        <p:blipFill>
          <a:blip r:embed="rId3">
            <a:extLst>
              <a:ext uri="{28A0092B-C50C-407E-A947-70E740481C1C}">
                <a14:useLocalDpi xmlns:a14="http://schemas.microsoft.com/office/drawing/2010/main" val="0"/>
              </a:ext>
            </a:extLst>
          </a:blip>
          <a:srcRect l="3681" r="3681"/>
          <a:stretch>
            <a:fillRect/>
          </a:stretch>
        </p:blipFill>
        <p:spPr bwMode="auto">
          <a:xfrm>
            <a:off x="7450138" y="1752600"/>
            <a:ext cx="5618162"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77931" y="2082006"/>
            <a:ext cx="5080000" cy="3390900"/>
          </a:xfrm>
          <a:prstGeom prst="rect">
            <a:avLst/>
          </a:prstGeom>
          <a:solidFill>
            <a:srgbClr val="801E16"/>
          </a:solidFill>
          <a:ln w="190500">
            <a:solidFill>
              <a:srgbClr val="80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445" y="482600"/>
            <a:ext cx="5595425" cy="1219199"/>
          </a:xfrm>
        </p:spPr>
        <p:txBody>
          <a:bodyPr/>
          <a:lstStyle/>
          <a:p>
            <a:r>
              <a:rPr lang="en-US" dirty="0"/>
              <a:t>Benefits to Families and Siblings</a:t>
            </a:r>
          </a:p>
        </p:txBody>
      </p:sp>
      <p:sp>
        <p:nvSpPr>
          <p:cNvPr id="4" name="Text Placeholder 3"/>
          <p:cNvSpPr>
            <a:spLocks noGrp="1"/>
          </p:cNvSpPr>
          <p:nvPr>
            <p:ph type="body" sz="half" idx="2"/>
          </p:nvPr>
        </p:nvSpPr>
        <p:spPr>
          <a:xfrm>
            <a:off x="933062" y="2286000"/>
            <a:ext cx="5595425" cy="3657601"/>
          </a:xfrm>
        </p:spPr>
        <p:txBody>
          <a:bodyPr>
            <a:normAutofit/>
          </a:bodyPr>
          <a:lstStyle/>
          <a:p>
            <a:pPr marL="342900" indent="-342900">
              <a:lnSpc>
                <a:spcPct val="150000"/>
              </a:lnSpc>
              <a:buFont typeface="Arial" charset="0"/>
              <a:buChar char="•"/>
            </a:pPr>
            <a:r>
              <a:rPr lang="en-US" sz="2400" dirty="0">
                <a:latin typeface="Lucida Sans" charset="0"/>
                <a:ea typeface="Lucida Sans" charset="0"/>
                <a:cs typeface="Lucida Sans" charset="0"/>
              </a:rPr>
              <a:t>Parent benefits</a:t>
            </a:r>
          </a:p>
          <a:p>
            <a:pPr marL="342900" indent="-342900">
              <a:lnSpc>
                <a:spcPct val="150000"/>
              </a:lnSpc>
              <a:buFont typeface="Arial" charset="0"/>
              <a:buChar char="•"/>
            </a:pPr>
            <a:r>
              <a:rPr lang="en-US" sz="2400" dirty="0">
                <a:latin typeface="Lucida Sans" charset="0"/>
                <a:ea typeface="Lucida Sans" charset="0"/>
                <a:cs typeface="Lucida Sans" charset="0"/>
              </a:rPr>
              <a:t>97% of brothers/sisters, ages 9-11, said they love their sibling </a:t>
            </a:r>
            <a:r>
              <a:rPr lang="en-US" sz="1800" dirty="0">
                <a:latin typeface="Lucida Sans" charset="0"/>
                <a:ea typeface="Lucida Sans" charset="0"/>
                <a:cs typeface="Lucida Sans" charset="0"/>
              </a:rPr>
              <a:t>(</a:t>
            </a:r>
            <a:r>
              <a:rPr lang="en-US" sz="1800" dirty="0" err="1">
                <a:latin typeface="Lucida Sans" charset="0"/>
                <a:ea typeface="Lucida Sans" charset="0"/>
                <a:cs typeface="Lucida Sans" charset="0"/>
              </a:rPr>
              <a:t>Skotko</a:t>
            </a:r>
            <a:r>
              <a:rPr lang="en-US" sz="1800" dirty="0">
                <a:latin typeface="Lucida Sans" charset="0"/>
                <a:ea typeface="Lucida Sans" charset="0"/>
                <a:cs typeface="Lucida Sans" charset="0"/>
              </a:rPr>
              <a:t>, 2011)</a:t>
            </a:r>
            <a:endParaRPr lang="en-US" sz="2400" dirty="0">
              <a:latin typeface="Lucida Sans" charset="0"/>
              <a:ea typeface="Lucida Sans" charset="0"/>
              <a:cs typeface="Lucida Sans" charset="0"/>
            </a:endParaRPr>
          </a:p>
          <a:p>
            <a:pPr marL="342900" indent="-342900">
              <a:lnSpc>
                <a:spcPct val="150000"/>
              </a:lnSpc>
              <a:buFont typeface="Arial" charset="0"/>
              <a:buChar char="•"/>
            </a:pPr>
            <a:r>
              <a:rPr lang="en-US" sz="2400" dirty="0">
                <a:latin typeface="Lucida Sans" charset="0"/>
                <a:ea typeface="Lucida Sans" charset="0"/>
                <a:cs typeface="Lucida Sans" charset="0"/>
              </a:rPr>
              <a:t>Siblings more compassionate, well-adjusted </a:t>
            </a:r>
            <a:r>
              <a:rPr lang="en-US" sz="1800" dirty="0">
                <a:latin typeface="Lucida Sans" charset="0"/>
                <a:ea typeface="Lucida Sans" charset="0"/>
                <a:cs typeface="Lucida Sans" charset="0"/>
              </a:rPr>
              <a:t>(Dykens, 2005)</a:t>
            </a:r>
          </a:p>
        </p:txBody>
      </p:sp>
      <p:pic>
        <p:nvPicPr>
          <p:cNvPr id="5" name="Content Placeholder 4" descr="Siblings[we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7931" y="2082006"/>
            <a:ext cx="5080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10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19260" y="2081517"/>
            <a:ext cx="5080000" cy="3390900"/>
          </a:xfrm>
          <a:prstGeom prst="rect">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1588" y="533400"/>
            <a:ext cx="5595425" cy="842262"/>
          </a:xfrm>
        </p:spPr>
        <p:txBody>
          <a:bodyPr/>
          <a:lstStyle/>
          <a:p>
            <a:r>
              <a:rPr lang="en-US" dirty="0"/>
              <a:t>Early Intervention</a:t>
            </a:r>
          </a:p>
        </p:txBody>
      </p:sp>
      <p:sp>
        <p:nvSpPr>
          <p:cNvPr id="4" name="Text Placeholder 3"/>
          <p:cNvSpPr>
            <a:spLocks noGrp="1"/>
          </p:cNvSpPr>
          <p:nvPr>
            <p:ph type="body" sz="half" idx="2"/>
          </p:nvPr>
        </p:nvSpPr>
        <p:spPr>
          <a:xfrm>
            <a:off x="981869" y="1981201"/>
            <a:ext cx="5595425" cy="1066800"/>
          </a:xfrm>
        </p:spPr>
        <p:txBody>
          <a:bodyPr>
            <a:normAutofit/>
          </a:bodyPr>
          <a:lstStyle/>
          <a:p>
            <a:pPr>
              <a:lnSpc>
                <a:spcPct val="150000"/>
              </a:lnSpc>
            </a:pPr>
            <a:r>
              <a:rPr lang="en-US" dirty="0">
                <a:latin typeface="Lucida Sans" charset="0"/>
                <a:ea typeface="Lucida Sans" charset="0"/>
                <a:cs typeface="Lucida Sans" charset="0"/>
              </a:rPr>
              <a:t>Free or sliding scale support, therapy, and services from birth to 3</a:t>
            </a:r>
          </a:p>
        </p:txBody>
      </p:sp>
      <p:pic>
        <p:nvPicPr>
          <p:cNvPr id="5" name="Picture 4" descr="FatherSonBlackberry[we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9260" y="2081517"/>
            <a:ext cx="5080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B622FF3-B66E-1D5D-30F5-828ACEFD37AF}"/>
              </a:ext>
            </a:extLst>
          </p:cNvPr>
          <p:cNvPicPr>
            <a:picLocks noChangeAspect="1"/>
          </p:cNvPicPr>
          <p:nvPr/>
        </p:nvPicPr>
        <p:blipFill>
          <a:blip r:embed="rId4">
            <a:biLevel thresh="75000"/>
          </a:blip>
          <a:stretch>
            <a:fillRect/>
          </a:stretch>
        </p:blipFill>
        <p:spPr>
          <a:xfrm>
            <a:off x="1058069" y="3491217"/>
            <a:ext cx="1981200" cy="1981200"/>
          </a:xfrm>
          <a:prstGeom prst="rect">
            <a:avLst/>
          </a:prstGeom>
        </p:spPr>
      </p:pic>
      <p:sp>
        <p:nvSpPr>
          <p:cNvPr id="6" name="Text Placeholder 3">
            <a:extLst>
              <a:ext uri="{FF2B5EF4-FFF2-40B4-BE49-F238E27FC236}">
                <a16:creationId xmlns:a16="http://schemas.microsoft.com/office/drawing/2014/main" id="{8147DD95-015D-82FE-1C92-E392EB58A01F}"/>
              </a:ext>
            </a:extLst>
          </p:cNvPr>
          <p:cNvSpPr txBox="1">
            <a:spLocks/>
          </p:cNvSpPr>
          <p:nvPr/>
        </p:nvSpPr>
        <p:spPr>
          <a:xfrm>
            <a:off x="3295684" y="3678564"/>
            <a:ext cx="3305536" cy="1905000"/>
          </a:xfrm>
          <a:prstGeom prst="rect">
            <a:avLst/>
          </a:prstGeom>
        </p:spPr>
        <p:txBody>
          <a:bodyPr vert="horz" lIns="91440" tIns="45720" rIns="91440" bIns="45720" rtlCol="0">
            <a:normAutofit/>
          </a:bodyPr>
          <a:lstStyle>
            <a:lvl1pPr marL="0" indent="0" algn="l" defTabSz="1015990" rtl="0" eaLnBrk="1" latinLnBrk="0" hangingPunct="1">
              <a:lnSpc>
                <a:spcPct val="200000"/>
              </a:lnSpc>
              <a:spcBef>
                <a:spcPts val="1111"/>
              </a:spcBef>
              <a:buFont typeface="Arial"/>
              <a:buNone/>
              <a:defRPr sz="2000" b="0" i="0" kern="1200">
                <a:solidFill>
                  <a:srgbClr val="801E16"/>
                </a:solidFill>
                <a:latin typeface="Arial" charset="0"/>
                <a:ea typeface="Arial" charset="0"/>
                <a:cs typeface="Arial" charset="0"/>
              </a:defRPr>
            </a:lvl1pPr>
            <a:lvl2pPr marL="507995" indent="0" algn="l" defTabSz="1015990" rtl="0" eaLnBrk="1" latinLnBrk="0" hangingPunct="1">
              <a:lnSpc>
                <a:spcPct val="90000"/>
              </a:lnSpc>
              <a:spcBef>
                <a:spcPts val="556"/>
              </a:spcBef>
              <a:buFont typeface="Arial"/>
              <a:buNone/>
              <a:defRPr sz="1556" kern="1200">
                <a:solidFill>
                  <a:schemeClr val="bg1"/>
                </a:solidFill>
                <a:latin typeface="Arial" charset="0"/>
                <a:ea typeface="Arial" charset="0"/>
                <a:cs typeface="Arial" charset="0"/>
              </a:defRPr>
            </a:lvl2pPr>
            <a:lvl3pPr marL="1015990" indent="0" algn="l" defTabSz="1015990" rtl="0" eaLnBrk="1" latinLnBrk="0" hangingPunct="1">
              <a:lnSpc>
                <a:spcPct val="90000"/>
              </a:lnSpc>
              <a:spcBef>
                <a:spcPts val="556"/>
              </a:spcBef>
              <a:buFont typeface="Arial"/>
              <a:buNone/>
              <a:defRPr sz="1333" kern="1200">
                <a:solidFill>
                  <a:schemeClr val="bg1"/>
                </a:solidFill>
                <a:latin typeface="Arial" charset="0"/>
                <a:ea typeface="Arial" charset="0"/>
                <a:cs typeface="Arial" charset="0"/>
              </a:defRPr>
            </a:lvl3pPr>
            <a:lvl4pPr marL="1523985" indent="0" algn="l" defTabSz="1015990" rtl="0" eaLnBrk="1" latinLnBrk="0" hangingPunct="1">
              <a:lnSpc>
                <a:spcPct val="90000"/>
              </a:lnSpc>
              <a:spcBef>
                <a:spcPts val="556"/>
              </a:spcBef>
              <a:buFont typeface="Arial"/>
              <a:buNone/>
              <a:defRPr sz="1111" kern="1200">
                <a:solidFill>
                  <a:schemeClr val="bg1"/>
                </a:solidFill>
                <a:latin typeface="Arial" charset="0"/>
                <a:ea typeface="Arial" charset="0"/>
                <a:cs typeface="Arial" charset="0"/>
              </a:defRPr>
            </a:lvl4pPr>
            <a:lvl5pPr marL="2031980" indent="0" algn="l" defTabSz="1015990" rtl="0" eaLnBrk="1" latinLnBrk="0" hangingPunct="1">
              <a:lnSpc>
                <a:spcPct val="90000"/>
              </a:lnSpc>
              <a:spcBef>
                <a:spcPts val="556"/>
              </a:spcBef>
              <a:buFont typeface="Arial"/>
              <a:buNone/>
              <a:defRPr sz="1111" kern="1200">
                <a:solidFill>
                  <a:schemeClr val="bg1"/>
                </a:solidFill>
                <a:latin typeface="Arial" charset="0"/>
                <a:ea typeface="Arial" charset="0"/>
                <a:cs typeface="Arial" charset="0"/>
              </a:defRPr>
            </a:lvl5pPr>
            <a:lvl6pPr marL="2539975"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6pPr>
            <a:lvl7pPr marL="3047970"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7pPr>
            <a:lvl8pPr marL="3555964"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8pPr>
            <a:lvl9pPr marL="4063959"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9pPr>
          </a:lstStyle>
          <a:p>
            <a:pPr fontAlgn="auto">
              <a:lnSpc>
                <a:spcPct val="110000"/>
              </a:lnSpc>
              <a:spcAft>
                <a:spcPts val="0"/>
              </a:spcAft>
            </a:pPr>
            <a:r>
              <a:rPr lang="en-US" dirty="0">
                <a:latin typeface="Lucida Sans" charset="0"/>
                <a:ea typeface="Lucida Sans" charset="0"/>
                <a:cs typeface="Lucida Sans" charset="0"/>
              </a:rPr>
              <a:t>Center for Parent Information and Resources</a:t>
            </a:r>
          </a:p>
          <a:p>
            <a:pPr fontAlgn="auto">
              <a:lnSpc>
                <a:spcPct val="110000"/>
              </a:lnSpc>
              <a:spcAft>
                <a:spcPts val="0"/>
              </a:spcAft>
            </a:pPr>
            <a:r>
              <a:rPr lang="en-US" sz="1600" dirty="0">
                <a:latin typeface="Lucida Sans" charset="0"/>
                <a:ea typeface="Lucida Sans" charset="0"/>
                <a:cs typeface="Lucida Sans" charset="0"/>
              </a:rPr>
              <a:t>www.parentcenterhub.org</a:t>
            </a:r>
          </a:p>
          <a:p>
            <a:pPr fontAlgn="auto">
              <a:lnSpc>
                <a:spcPct val="110000"/>
              </a:lnSpc>
              <a:spcAft>
                <a:spcPts val="0"/>
              </a:spcAft>
            </a:pPr>
            <a:endParaRPr lang="en-US" dirty="0">
              <a:latin typeface="Lucida Sans" charset="0"/>
              <a:ea typeface="Lucida Sans" charset="0"/>
              <a:cs typeface="Lucida Sans" charset="0"/>
            </a:endParaRPr>
          </a:p>
        </p:txBody>
      </p:sp>
    </p:spTree>
    <p:extLst>
      <p:ext uri="{BB962C8B-B14F-4D97-AF65-F5344CB8AC3E}">
        <p14:creationId xmlns:p14="http://schemas.microsoft.com/office/powerpoint/2010/main" val="1820530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77931" y="2082006"/>
            <a:ext cx="5080000" cy="3390900"/>
          </a:xfrm>
          <a:prstGeom prst="rect">
            <a:avLst/>
          </a:prstGeom>
          <a:solidFill>
            <a:srgbClr val="801E16"/>
          </a:solidFill>
          <a:ln w="190500">
            <a:solidFill>
              <a:srgbClr val="80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7074" y="609600"/>
            <a:ext cx="5595425" cy="685800"/>
          </a:xfrm>
        </p:spPr>
        <p:txBody>
          <a:bodyPr/>
          <a:lstStyle/>
          <a:p>
            <a:r>
              <a:rPr lang="en-US" dirty="0"/>
              <a:t>Inclusion in Schools</a:t>
            </a:r>
          </a:p>
        </p:txBody>
      </p:sp>
      <p:sp>
        <p:nvSpPr>
          <p:cNvPr id="4" name="Text Placeholder 3"/>
          <p:cNvSpPr>
            <a:spLocks noGrp="1"/>
          </p:cNvSpPr>
          <p:nvPr>
            <p:ph type="body" sz="half" idx="2"/>
          </p:nvPr>
        </p:nvSpPr>
        <p:spPr>
          <a:xfrm>
            <a:off x="917074" y="1839148"/>
            <a:ext cx="5595425" cy="3941703"/>
          </a:xfrm>
        </p:spPr>
        <p:txBody>
          <a:bodyPr/>
          <a:lstStyle/>
          <a:p>
            <a:pPr>
              <a:lnSpc>
                <a:spcPct val="150000"/>
              </a:lnSpc>
            </a:pPr>
            <a:r>
              <a:rPr lang="en-US" sz="2400" dirty="0">
                <a:latin typeface="Lucida Sans" charset="0"/>
                <a:ea typeface="Lucida Sans" charset="0"/>
                <a:cs typeface="Lucida Sans" charset="0"/>
              </a:rPr>
              <a:t>Special education services available: </a:t>
            </a:r>
          </a:p>
          <a:p>
            <a:pPr marL="342900" indent="-342900">
              <a:lnSpc>
                <a:spcPct val="150000"/>
              </a:lnSpc>
              <a:buFont typeface="Arial" charset="0"/>
              <a:buChar char="•"/>
            </a:pPr>
            <a:r>
              <a:rPr lang="en-US" sz="2400" dirty="0">
                <a:latin typeface="Lucida Sans" charset="0"/>
                <a:ea typeface="Lucida Sans" charset="0"/>
                <a:cs typeface="Lucida Sans" charset="0"/>
              </a:rPr>
              <a:t>therapy, </a:t>
            </a:r>
          </a:p>
          <a:p>
            <a:pPr marL="342900" indent="-342900">
              <a:lnSpc>
                <a:spcPct val="150000"/>
              </a:lnSpc>
              <a:buFont typeface="Arial" charset="0"/>
              <a:buChar char="•"/>
            </a:pPr>
            <a:r>
              <a:rPr lang="en-US" sz="2400" dirty="0">
                <a:latin typeface="Lucida Sans" charset="0"/>
                <a:ea typeface="Lucida Sans" charset="0"/>
                <a:cs typeface="Lucida Sans" charset="0"/>
              </a:rPr>
              <a:t>small group, </a:t>
            </a:r>
          </a:p>
          <a:p>
            <a:pPr marL="342900" indent="-342900">
              <a:lnSpc>
                <a:spcPct val="150000"/>
              </a:lnSpc>
              <a:buFont typeface="Arial" charset="0"/>
              <a:buChar char="•"/>
            </a:pPr>
            <a:r>
              <a:rPr lang="en-US" sz="2400" dirty="0">
                <a:latin typeface="Lucida Sans" charset="0"/>
                <a:ea typeface="Lucida Sans" charset="0"/>
                <a:cs typeface="Lucida Sans" charset="0"/>
              </a:rPr>
              <a:t>modifications, etc.</a:t>
            </a:r>
          </a:p>
          <a:p>
            <a:pPr>
              <a:lnSpc>
                <a:spcPct val="150000"/>
              </a:lnSpc>
            </a:pPr>
            <a:r>
              <a:rPr lang="en-US" sz="2400" dirty="0">
                <a:latin typeface="Lucida Sans" charset="0"/>
                <a:ea typeface="Lucida Sans" charset="0"/>
                <a:cs typeface="Lucida Sans" charset="0"/>
              </a:rPr>
              <a:t>Inclusion more common</a:t>
            </a:r>
          </a:p>
          <a:p>
            <a:endParaRPr lang="en-US" dirty="0">
              <a:latin typeface="Lucida Sans" charset="0"/>
              <a:ea typeface="Lucida Sans" charset="0"/>
              <a:cs typeface="Lucida Sans" charset="0"/>
            </a:endParaRPr>
          </a:p>
        </p:txBody>
      </p:sp>
      <p:pic>
        <p:nvPicPr>
          <p:cNvPr id="5" name="Picture 2" descr="IMG_923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7931" y="2082006"/>
            <a:ext cx="5080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84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487651" y="1119553"/>
            <a:ext cx="3543218" cy="5314828"/>
          </a:xfrm>
          <a:prstGeom prst="rect">
            <a:avLst/>
          </a:pr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046" y="1119553"/>
            <a:ext cx="5595425" cy="990600"/>
          </a:xfrm>
        </p:spPr>
        <p:txBody>
          <a:bodyPr/>
          <a:lstStyle/>
          <a:p>
            <a:r>
              <a:rPr lang="en-US" dirty="0"/>
              <a:t>Community Inclusion</a:t>
            </a:r>
          </a:p>
        </p:txBody>
      </p:sp>
      <p:sp>
        <p:nvSpPr>
          <p:cNvPr id="4" name="Text Placeholder 3"/>
          <p:cNvSpPr>
            <a:spLocks noGrp="1"/>
          </p:cNvSpPr>
          <p:nvPr>
            <p:ph type="body" sz="half" idx="2"/>
          </p:nvPr>
        </p:nvSpPr>
        <p:spPr>
          <a:xfrm>
            <a:off x="847046" y="2710167"/>
            <a:ext cx="5595425" cy="2133600"/>
          </a:xfrm>
        </p:spPr>
        <p:txBody>
          <a:bodyPr>
            <a:normAutofit/>
          </a:bodyPr>
          <a:lstStyle/>
          <a:p>
            <a:pPr>
              <a:lnSpc>
                <a:spcPct val="150000"/>
              </a:lnSpc>
            </a:pPr>
            <a:r>
              <a:rPr lang="en-US" sz="2800" dirty="0">
                <a:latin typeface="Lucida Sans" charset="0"/>
                <a:ea typeface="Lucida Sans" charset="0"/>
                <a:cs typeface="Lucida Sans" charset="0"/>
              </a:rPr>
              <a:t>Included in many activities such as dance, sports, arts, clubs, Special Olympics, etc.</a:t>
            </a:r>
          </a:p>
          <a:p>
            <a:pPr>
              <a:lnSpc>
                <a:spcPct val="150000"/>
              </a:lnSpc>
            </a:pPr>
            <a:endParaRPr lang="en-US" sz="2800" dirty="0">
              <a:latin typeface="Lucida Sans" charset="0"/>
              <a:ea typeface="Lucida Sans" charset="0"/>
              <a:cs typeface="Lucida Sans" charset="0"/>
            </a:endParaRPr>
          </a:p>
        </p:txBody>
      </p:sp>
      <p:pic>
        <p:nvPicPr>
          <p:cNvPr id="5" name="Picture 4" descr="Ballerina[we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7651" y="1119553"/>
            <a:ext cx="3543218" cy="531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16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12944" y="1069975"/>
            <a:ext cx="3609975" cy="5414963"/>
          </a:xfrm>
          <a:prstGeom prst="rect">
            <a:avLst/>
          </a:prstGeom>
          <a:solidFill>
            <a:srgbClr val="801E16"/>
          </a:solidFill>
          <a:ln w="190500">
            <a:solidFill>
              <a:srgbClr val="80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469" y="533400"/>
            <a:ext cx="5595425" cy="1244600"/>
          </a:xfrm>
        </p:spPr>
        <p:txBody>
          <a:bodyPr/>
          <a:lstStyle/>
          <a:p>
            <a:r>
              <a:rPr lang="en-US" dirty="0"/>
              <a:t>Post-Secondary Education and Employment</a:t>
            </a:r>
          </a:p>
        </p:txBody>
      </p:sp>
      <p:sp>
        <p:nvSpPr>
          <p:cNvPr id="4" name="Text Placeholder 3"/>
          <p:cNvSpPr>
            <a:spLocks noGrp="1"/>
          </p:cNvSpPr>
          <p:nvPr>
            <p:ph type="body" sz="half" idx="2"/>
          </p:nvPr>
        </p:nvSpPr>
        <p:spPr>
          <a:xfrm>
            <a:off x="1134269" y="2438400"/>
            <a:ext cx="3581400" cy="2315028"/>
          </a:xfrm>
        </p:spPr>
        <p:txBody>
          <a:bodyPr>
            <a:normAutofit/>
          </a:bodyPr>
          <a:lstStyle/>
          <a:p>
            <a:pPr>
              <a:lnSpc>
                <a:spcPct val="100000"/>
              </a:lnSpc>
            </a:pPr>
            <a:r>
              <a:rPr lang="en-US" sz="2400" dirty="0">
                <a:latin typeface="Lucida Sans" charset="0"/>
                <a:ea typeface="Lucida Sans" charset="0"/>
                <a:cs typeface="Lucida Sans" charset="0"/>
              </a:rPr>
              <a:t>More than 300 college programs for people with intellectual disabilities</a:t>
            </a:r>
          </a:p>
          <a:p>
            <a:pPr>
              <a:lnSpc>
                <a:spcPct val="100000"/>
              </a:lnSpc>
            </a:pPr>
            <a:r>
              <a:rPr lang="en-US" sz="1800" dirty="0">
                <a:latin typeface="Lucida Sans" charset="0"/>
                <a:ea typeface="Lucida Sans" charset="0"/>
                <a:cs typeface="Lucida Sans" charset="0"/>
              </a:rPr>
              <a:t>thinkcollege.net</a:t>
            </a:r>
          </a:p>
        </p:txBody>
      </p:sp>
      <p:pic>
        <p:nvPicPr>
          <p:cNvPr id="6" name="Content Placeholder 5" descr="Tamara[we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2944" y="1069975"/>
            <a:ext cx="3609975"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a:extLst>
              <a:ext uri="{FF2B5EF4-FFF2-40B4-BE49-F238E27FC236}">
                <a16:creationId xmlns:a16="http://schemas.microsoft.com/office/drawing/2014/main" id="{DACB85E4-F958-3805-307C-3E6C7FF679D7}"/>
              </a:ext>
            </a:extLst>
          </p:cNvPr>
          <p:cNvSpPr txBox="1">
            <a:spLocks/>
          </p:cNvSpPr>
          <p:nvPr/>
        </p:nvSpPr>
        <p:spPr>
          <a:xfrm>
            <a:off x="1143513" y="5029201"/>
            <a:ext cx="5595425" cy="761999"/>
          </a:xfrm>
          <a:prstGeom prst="rect">
            <a:avLst/>
          </a:prstGeom>
        </p:spPr>
        <p:txBody>
          <a:bodyPr vert="horz" lIns="91440" tIns="45720" rIns="91440" bIns="45720" rtlCol="0">
            <a:normAutofit lnSpcReduction="10000"/>
          </a:bodyPr>
          <a:lstStyle>
            <a:lvl1pPr marL="0" indent="0" algn="l" defTabSz="1015990" rtl="0" eaLnBrk="1" latinLnBrk="0" hangingPunct="1">
              <a:lnSpc>
                <a:spcPct val="200000"/>
              </a:lnSpc>
              <a:spcBef>
                <a:spcPts val="1111"/>
              </a:spcBef>
              <a:buFont typeface="Arial"/>
              <a:buNone/>
              <a:defRPr sz="2000" b="0" i="0" kern="1200">
                <a:solidFill>
                  <a:schemeClr val="bg1"/>
                </a:solidFill>
                <a:latin typeface="Arial" charset="0"/>
                <a:ea typeface="Arial" charset="0"/>
                <a:cs typeface="Arial" charset="0"/>
              </a:defRPr>
            </a:lvl1pPr>
            <a:lvl2pPr marL="507995" indent="0" algn="l" defTabSz="1015990" rtl="0" eaLnBrk="1" latinLnBrk="0" hangingPunct="1">
              <a:lnSpc>
                <a:spcPct val="90000"/>
              </a:lnSpc>
              <a:spcBef>
                <a:spcPts val="556"/>
              </a:spcBef>
              <a:buFont typeface="Arial"/>
              <a:buNone/>
              <a:defRPr sz="1556" kern="1200">
                <a:solidFill>
                  <a:schemeClr val="bg1"/>
                </a:solidFill>
                <a:latin typeface="Arial" charset="0"/>
                <a:ea typeface="Arial" charset="0"/>
                <a:cs typeface="Arial" charset="0"/>
              </a:defRPr>
            </a:lvl2pPr>
            <a:lvl3pPr marL="1015990" indent="0" algn="l" defTabSz="1015990" rtl="0" eaLnBrk="1" latinLnBrk="0" hangingPunct="1">
              <a:lnSpc>
                <a:spcPct val="90000"/>
              </a:lnSpc>
              <a:spcBef>
                <a:spcPts val="556"/>
              </a:spcBef>
              <a:buFont typeface="Arial"/>
              <a:buNone/>
              <a:defRPr sz="1333" kern="1200">
                <a:solidFill>
                  <a:schemeClr val="bg1"/>
                </a:solidFill>
                <a:latin typeface="Arial" charset="0"/>
                <a:ea typeface="Arial" charset="0"/>
                <a:cs typeface="Arial" charset="0"/>
              </a:defRPr>
            </a:lvl3pPr>
            <a:lvl4pPr marL="1523985" indent="0" algn="l" defTabSz="1015990" rtl="0" eaLnBrk="1" latinLnBrk="0" hangingPunct="1">
              <a:lnSpc>
                <a:spcPct val="90000"/>
              </a:lnSpc>
              <a:spcBef>
                <a:spcPts val="556"/>
              </a:spcBef>
              <a:buFont typeface="Arial"/>
              <a:buNone/>
              <a:defRPr sz="1111" kern="1200">
                <a:solidFill>
                  <a:schemeClr val="bg1"/>
                </a:solidFill>
                <a:latin typeface="Arial" charset="0"/>
                <a:ea typeface="Arial" charset="0"/>
                <a:cs typeface="Arial" charset="0"/>
              </a:defRPr>
            </a:lvl4pPr>
            <a:lvl5pPr marL="2031980" indent="0" algn="l" defTabSz="1015990" rtl="0" eaLnBrk="1" latinLnBrk="0" hangingPunct="1">
              <a:lnSpc>
                <a:spcPct val="90000"/>
              </a:lnSpc>
              <a:spcBef>
                <a:spcPts val="556"/>
              </a:spcBef>
              <a:buFont typeface="Arial"/>
              <a:buNone/>
              <a:defRPr sz="1111" kern="1200">
                <a:solidFill>
                  <a:schemeClr val="bg1"/>
                </a:solidFill>
                <a:latin typeface="Arial" charset="0"/>
                <a:ea typeface="Arial" charset="0"/>
                <a:cs typeface="Arial" charset="0"/>
              </a:defRPr>
            </a:lvl5pPr>
            <a:lvl6pPr marL="2539975"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6pPr>
            <a:lvl7pPr marL="3047970"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7pPr>
            <a:lvl8pPr marL="3555964"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8pPr>
            <a:lvl9pPr marL="4063959" indent="0" algn="l" defTabSz="1015990" rtl="0" eaLnBrk="1" latinLnBrk="0" hangingPunct="1">
              <a:lnSpc>
                <a:spcPct val="90000"/>
              </a:lnSpc>
              <a:spcBef>
                <a:spcPts val="556"/>
              </a:spcBef>
              <a:buFont typeface="Arial"/>
              <a:buNone/>
              <a:defRPr sz="1111" kern="1200">
                <a:solidFill>
                  <a:schemeClr val="tx1"/>
                </a:solidFill>
                <a:latin typeface="+mn-lt"/>
                <a:ea typeface="+mn-ea"/>
                <a:cs typeface="+mn-cs"/>
              </a:defRPr>
            </a:lvl9pPr>
          </a:lstStyle>
          <a:p>
            <a:pPr fontAlgn="auto">
              <a:lnSpc>
                <a:spcPct val="100000"/>
              </a:lnSpc>
              <a:spcAft>
                <a:spcPts val="0"/>
              </a:spcAft>
            </a:pPr>
            <a:r>
              <a:rPr lang="en-US" sz="2400" dirty="0">
                <a:latin typeface="Lucida Sans" charset="0"/>
                <a:ea typeface="Lucida Sans" charset="0"/>
                <a:cs typeface="Lucida Sans" charset="0"/>
              </a:rPr>
              <a:t>Working as teaching assistants, artists, actors, etc.</a:t>
            </a:r>
          </a:p>
        </p:txBody>
      </p:sp>
      <p:pic>
        <p:nvPicPr>
          <p:cNvPr id="5" name="Picture 4">
            <a:extLst>
              <a:ext uri="{FF2B5EF4-FFF2-40B4-BE49-F238E27FC236}">
                <a16:creationId xmlns:a16="http://schemas.microsoft.com/office/drawing/2014/main" id="{384897BF-C78D-3E09-C854-8E54550DC3D1}"/>
              </a:ext>
            </a:extLst>
          </p:cNvPr>
          <p:cNvPicPr>
            <a:picLocks noChangeAspect="1"/>
          </p:cNvPicPr>
          <p:nvPr/>
        </p:nvPicPr>
        <p:blipFill>
          <a:blip r:embed="rId3">
            <a:duotone>
              <a:schemeClr val="accent4">
                <a:shade val="45000"/>
                <a:satMod val="135000"/>
              </a:schemeClr>
              <a:prstClr val="white"/>
            </a:duotone>
          </a:blip>
          <a:stretch>
            <a:fillRect/>
          </a:stretch>
        </p:blipFill>
        <p:spPr>
          <a:xfrm>
            <a:off x="4715669" y="2613025"/>
            <a:ext cx="1733550" cy="1733550"/>
          </a:xfrm>
          <a:prstGeom prst="rect">
            <a:avLst/>
          </a:prstGeom>
        </p:spPr>
      </p:pic>
    </p:spTree>
    <p:extLst>
      <p:ext uri="{BB962C8B-B14F-4D97-AF65-F5344CB8AC3E}">
        <p14:creationId xmlns:p14="http://schemas.microsoft.com/office/powerpoint/2010/main" val="768919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297" y="405695"/>
            <a:ext cx="11683544" cy="1472848"/>
          </a:xfrm>
        </p:spPr>
        <p:txBody>
          <a:bodyPr anchor="ctr">
            <a:normAutofit/>
          </a:bodyPr>
          <a:lstStyle/>
          <a:p>
            <a:r>
              <a:rPr lang="en-US" sz="4700" dirty="0"/>
              <a:t>Additional Resources for Medical Professionals</a:t>
            </a:r>
          </a:p>
        </p:txBody>
      </p:sp>
      <p:sp>
        <p:nvSpPr>
          <p:cNvPr id="6" name="Content Placeholder 2">
            <a:extLst>
              <a:ext uri="{FF2B5EF4-FFF2-40B4-BE49-F238E27FC236}">
                <a16:creationId xmlns:a16="http://schemas.microsoft.com/office/drawing/2014/main" id="{0D526B85-8C8C-C8D6-9B74-94499DEB6F6F}"/>
              </a:ext>
            </a:extLst>
          </p:cNvPr>
          <p:cNvSpPr txBox="1">
            <a:spLocks/>
          </p:cNvSpPr>
          <p:nvPr/>
        </p:nvSpPr>
        <p:spPr>
          <a:xfrm>
            <a:off x="2272848" y="2343150"/>
            <a:ext cx="4576421" cy="3752850"/>
          </a:xfrm>
          <a:prstGeom prst="rect">
            <a:avLst/>
          </a:prstGeom>
        </p:spPr>
        <p:txBody>
          <a:bodyPr>
            <a:normAutofit fontScale="92500"/>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lvl="0" indent="0">
              <a:buNone/>
            </a:pPr>
            <a:r>
              <a:rPr lang="en-US" sz="2200" b="1" dirty="0">
                <a:solidFill>
                  <a:schemeClr val="tx1"/>
                </a:solidFill>
              </a:rPr>
              <a:t>Lettercase</a:t>
            </a:r>
            <a:endParaRPr lang="en-US" sz="2900" b="1" dirty="0">
              <a:solidFill>
                <a:schemeClr val="tx1"/>
              </a:solidFill>
            </a:endParaRPr>
          </a:p>
          <a:p>
            <a:r>
              <a:rPr lang="en-US" sz="1900" i="1" dirty="0">
                <a:solidFill>
                  <a:schemeClr val="tx1"/>
                </a:solidFill>
              </a:rPr>
              <a:t>Delivering a Diagnosis</a:t>
            </a:r>
            <a:r>
              <a:rPr lang="en-US" sz="1900" dirty="0">
                <a:solidFill>
                  <a:schemeClr val="tx1"/>
                </a:solidFill>
              </a:rPr>
              <a:t>: summary of best practices for delivering a diagnosis </a:t>
            </a:r>
          </a:p>
          <a:p>
            <a:r>
              <a:rPr lang="en-US" sz="1900" dirty="0">
                <a:solidFill>
                  <a:schemeClr val="tx1"/>
                </a:solidFill>
              </a:rPr>
              <a:t>Free online training modules with CEU and CME credit for medical professionals </a:t>
            </a:r>
          </a:p>
          <a:p>
            <a:r>
              <a:rPr lang="en-US" sz="1900" dirty="0">
                <a:solidFill>
                  <a:schemeClr val="tx1"/>
                </a:solidFill>
              </a:rPr>
              <a:t>Free online and print resources, reviewed by representatives of the national medical and advocacy organizations, for clinicians to give expectant parents first learning about a diagnosis (available in 15 languages)</a:t>
            </a:r>
          </a:p>
          <a:p>
            <a:pPr marL="0" indent="0">
              <a:buNone/>
            </a:pPr>
            <a:endParaRPr lang="en-US" sz="2000" dirty="0">
              <a:solidFill>
                <a:schemeClr val="tx1"/>
              </a:solidFill>
            </a:endParaRPr>
          </a:p>
          <a:p>
            <a:endParaRPr lang="en-US" sz="2000" b="1" dirty="0">
              <a:solidFill>
                <a:schemeClr val="tx1"/>
              </a:solidFill>
            </a:endParaRPr>
          </a:p>
        </p:txBody>
      </p:sp>
      <p:sp>
        <p:nvSpPr>
          <p:cNvPr id="7" name="Content Placeholder 2">
            <a:extLst>
              <a:ext uri="{FF2B5EF4-FFF2-40B4-BE49-F238E27FC236}">
                <a16:creationId xmlns:a16="http://schemas.microsoft.com/office/drawing/2014/main" id="{0364BD5A-85EE-A283-4A93-B7F5357E100C}"/>
              </a:ext>
            </a:extLst>
          </p:cNvPr>
          <p:cNvSpPr txBox="1">
            <a:spLocks/>
          </p:cNvSpPr>
          <p:nvPr/>
        </p:nvSpPr>
        <p:spPr>
          <a:xfrm>
            <a:off x="9440069" y="2343150"/>
            <a:ext cx="3657600" cy="2514600"/>
          </a:xfrm>
          <a:prstGeom prst="rect">
            <a:avLst/>
          </a:prstGeom>
        </p:spPr>
        <p:txBody>
          <a:bodyPr>
            <a:normAutofit/>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lvl="0" indent="0">
              <a:buNone/>
            </a:pPr>
            <a:r>
              <a:rPr lang="en-US" sz="2000" b="1" dirty="0">
                <a:solidFill>
                  <a:schemeClr val="tx1"/>
                </a:solidFill>
              </a:rPr>
              <a:t>Down Syndrome Pregnancy</a:t>
            </a:r>
          </a:p>
          <a:p>
            <a:pPr marL="0" lvl="0" indent="0">
              <a:buNone/>
            </a:pPr>
            <a:r>
              <a:rPr lang="en-US" sz="1800" dirty="0">
                <a:solidFill>
                  <a:schemeClr val="tx1"/>
                </a:solidFill>
              </a:rPr>
              <a:t>Free resources for expectant parents preparing for the birth of the baby with more detailed information</a:t>
            </a:r>
          </a:p>
          <a:p>
            <a:pPr marL="0" lvl="0" indent="0">
              <a:buNone/>
            </a:pPr>
            <a:r>
              <a:rPr lang="en-US" sz="1600" dirty="0">
                <a:solidFill>
                  <a:schemeClr val="tx1"/>
                </a:solidFill>
              </a:rPr>
              <a:t>downsyndromepregnancy.org</a:t>
            </a:r>
          </a:p>
        </p:txBody>
      </p:sp>
      <p:sp>
        <p:nvSpPr>
          <p:cNvPr id="8" name="Content Placeholder 2">
            <a:extLst>
              <a:ext uri="{FF2B5EF4-FFF2-40B4-BE49-F238E27FC236}">
                <a16:creationId xmlns:a16="http://schemas.microsoft.com/office/drawing/2014/main" id="{C2573150-D395-9EDE-AC9A-19577A04059C}"/>
              </a:ext>
            </a:extLst>
          </p:cNvPr>
          <p:cNvSpPr txBox="1">
            <a:spLocks/>
          </p:cNvSpPr>
          <p:nvPr/>
        </p:nvSpPr>
        <p:spPr>
          <a:xfrm>
            <a:off x="9440069" y="5146371"/>
            <a:ext cx="3657600" cy="1840443"/>
          </a:xfrm>
          <a:prstGeom prst="rect">
            <a:avLst/>
          </a:prstGeom>
        </p:spPr>
        <p:txBody>
          <a:bodyPr>
            <a:normAutofit/>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lvl="0" indent="0">
              <a:buNone/>
            </a:pPr>
            <a:r>
              <a:rPr lang="en-US" sz="2000" b="1" dirty="0">
                <a:solidFill>
                  <a:schemeClr val="tx1"/>
                </a:solidFill>
              </a:rPr>
              <a:t>Jack’s Basket</a:t>
            </a:r>
          </a:p>
          <a:p>
            <a:pPr marL="0" lvl="0" indent="0">
              <a:buNone/>
            </a:pPr>
            <a:r>
              <a:rPr lang="en-US" sz="1800" dirty="0">
                <a:solidFill>
                  <a:schemeClr val="tx1"/>
                </a:solidFill>
              </a:rPr>
              <a:t>Free “</a:t>
            </a:r>
            <a:r>
              <a:rPr lang="en-US" sz="1800" i="1" dirty="0">
                <a:solidFill>
                  <a:schemeClr val="tx1"/>
                </a:solidFill>
              </a:rPr>
              <a:t>Communicating Unexpected News</a:t>
            </a:r>
            <a:r>
              <a:rPr lang="en-US" sz="1800" dirty="0">
                <a:solidFill>
                  <a:schemeClr val="tx1"/>
                </a:solidFill>
              </a:rPr>
              <a:t>” curriculum with CME credit</a:t>
            </a:r>
          </a:p>
          <a:p>
            <a:pPr marL="0" indent="0">
              <a:buNone/>
            </a:pPr>
            <a:r>
              <a:rPr lang="en-US" sz="1600" dirty="0">
                <a:solidFill>
                  <a:schemeClr val="tx1"/>
                </a:solidFill>
              </a:rPr>
              <a:t>jacksbasket.org/curriculum</a:t>
            </a:r>
          </a:p>
          <a:p>
            <a:pPr marL="0" lvl="0" indent="0">
              <a:buNone/>
            </a:pPr>
            <a:endParaRPr lang="en-US" sz="2000" dirty="0">
              <a:solidFill>
                <a:schemeClr val="tx1"/>
              </a:solidFill>
            </a:endParaRPr>
          </a:p>
        </p:txBody>
      </p:sp>
      <p:pic>
        <p:nvPicPr>
          <p:cNvPr id="12" name="Picture 11">
            <a:extLst>
              <a:ext uri="{FF2B5EF4-FFF2-40B4-BE49-F238E27FC236}">
                <a16:creationId xmlns:a16="http://schemas.microsoft.com/office/drawing/2014/main" id="{741DB776-F134-2ACE-5AC6-DCA4B742544F}"/>
              </a:ext>
            </a:extLst>
          </p:cNvPr>
          <p:cNvPicPr>
            <a:picLocks noChangeAspect="1"/>
          </p:cNvPicPr>
          <p:nvPr/>
        </p:nvPicPr>
        <p:blipFill>
          <a:blip r:embed="rId2"/>
          <a:stretch>
            <a:fillRect/>
          </a:stretch>
        </p:blipFill>
        <p:spPr>
          <a:xfrm>
            <a:off x="380207" y="3124200"/>
            <a:ext cx="1733550" cy="1733550"/>
          </a:xfrm>
          <a:prstGeom prst="rect">
            <a:avLst/>
          </a:prstGeom>
        </p:spPr>
      </p:pic>
      <p:pic>
        <p:nvPicPr>
          <p:cNvPr id="16" name="Picture 15">
            <a:extLst>
              <a:ext uri="{FF2B5EF4-FFF2-40B4-BE49-F238E27FC236}">
                <a16:creationId xmlns:a16="http://schemas.microsoft.com/office/drawing/2014/main" id="{72424039-F1F1-B4D1-20EF-18A265C170F2}"/>
              </a:ext>
            </a:extLst>
          </p:cNvPr>
          <p:cNvPicPr>
            <a:picLocks noChangeAspect="1"/>
          </p:cNvPicPr>
          <p:nvPr/>
        </p:nvPicPr>
        <p:blipFill>
          <a:blip r:embed="rId3"/>
          <a:stretch>
            <a:fillRect/>
          </a:stretch>
        </p:blipFill>
        <p:spPr>
          <a:xfrm>
            <a:off x="7513522" y="2437946"/>
            <a:ext cx="1733550" cy="1733550"/>
          </a:xfrm>
          <a:prstGeom prst="rect">
            <a:avLst/>
          </a:prstGeom>
        </p:spPr>
      </p:pic>
      <p:pic>
        <p:nvPicPr>
          <p:cNvPr id="17" name="Picture 16">
            <a:extLst>
              <a:ext uri="{FF2B5EF4-FFF2-40B4-BE49-F238E27FC236}">
                <a16:creationId xmlns:a16="http://schemas.microsoft.com/office/drawing/2014/main" id="{DF230801-96A9-C81D-EE58-F56610448BDA}"/>
              </a:ext>
            </a:extLst>
          </p:cNvPr>
          <p:cNvPicPr>
            <a:picLocks noChangeAspect="1"/>
          </p:cNvPicPr>
          <p:nvPr/>
        </p:nvPicPr>
        <p:blipFill>
          <a:blip r:embed="rId4"/>
          <a:stretch>
            <a:fillRect/>
          </a:stretch>
        </p:blipFill>
        <p:spPr>
          <a:xfrm>
            <a:off x="7533820" y="5117342"/>
            <a:ext cx="1733550" cy="1733550"/>
          </a:xfrm>
          <a:prstGeom prst="rect">
            <a:avLst/>
          </a:prstGeom>
        </p:spPr>
      </p:pic>
      <p:sp>
        <p:nvSpPr>
          <p:cNvPr id="19" name="TextBox 18">
            <a:extLst>
              <a:ext uri="{FF2B5EF4-FFF2-40B4-BE49-F238E27FC236}">
                <a16:creationId xmlns:a16="http://schemas.microsoft.com/office/drawing/2014/main" id="{39433768-0CB7-2968-98C8-6D35B825D9D1}"/>
              </a:ext>
            </a:extLst>
          </p:cNvPr>
          <p:cNvSpPr txBox="1"/>
          <p:nvPr/>
        </p:nvSpPr>
        <p:spPr>
          <a:xfrm>
            <a:off x="360590" y="5019675"/>
            <a:ext cx="1677648" cy="338554"/>
          </a:xfrm>
          <a:prstGeom prst="rect">
            <a:avLst/>
          </a:prstGeom>
          <a:noFill/>
        </p:spPr>
        <p:txBody>
          <a:bodyPr wrap="square">
            <a:spAutoFit/>
          </a:bodyPr>
          <a:lstStyle/>
          <a:p>
            <a:pPr marL="0" indent="0" algn="ctr">
              <a:buNone/>
            </a:pPr>
            <a:r>
              <a:rPr lang="en-US" sz="1600" dirty="0">
                <a:solidFill>
                  <a:schemeClr val="tx1"/>
                </a:solidFill>
              </a:rPr>
              <a:t>lettercase.org</a:t>
            </a:r>
          </a:p>
        </p:txBody>
      </p:sp>
    </p:spTree>
    <p:extLst>
      <p:ext uri="{BB962C8B-B14F-4D97-AF65-F5344CB8AC3E}">
        <p14:creationId xmlns:p14="http://schemas.microsoft.com/office/powerpoint/2010/main" val="209699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297" y="405695"/>
            <a:ext cx="11683544" cy="1472848"/>
          </a:xfrm>
        </p:spPr>
        <p:txBody>
          <a:bodyPr anchor="ctr">
            <a:normAutofit/>
          </a:bodyPr>
          <a:lstStyle/>
          <a:p>
            <a:r>
              <a:rPr lang="en-US" sz="5100"/>
              <a:t>Delivering the News to Expectant Parents</a:t>
            </a:r>
          </a:p>
        </p:txBody>
      </p:sp>
      <p:pic>
        <p:nvPicPr>
          <p:cNvPr id="5" name="Content Placeholder 4">
            <a:extLst>
              <a:ext uri="{FF2B5EF4-FFF2-40B4-BE49-F238E27FC236}">
                <a16:creationId xmlns:a16="http://schemas.microsoft.com/office/drawing/2014/main" id="{89D0367E-4443-E601-CAD8-462A014DC717}"/>
              </a:ext>
            </a:extLst>
          </p:cNvPr>
          <p:cNvPicPr>
            <a:picLocks noGrp="1" noChangeAspect="1"/>
          </p:cNvPicPr>
          <p:nvPr>
            <p:ph sz="half" idx="1"/>
          </p:nvPr>
        </p:nvPicPr>
        <p:blipFill>
          <a:blip r:embed="rId2"/>
          <a:srcRect l="10626" r="10626"/>
          <a:stretch/>
        </p:blipFill>
        <p:spPr>
          <a:xfrm>
            <a:off x="1286669" y="1878542"/>
            <a:ext cx="5105400" cy="4318511"/>
          </a:xfrm>
          <a:prstGeom prst="rect">
            <a:avLst/>
          </a:prstGeom>
          <a:noFill/>
        </p:spPr>
      </p:pic>
      <p:sp>
        <p:nvSpPr>
          <p:cNvPr id="3" name="Subtitle 2"/>
          <p:cNvSpPr>
            <a:spLocks noGrp="1"/>
          </p:cNvSpPr>
          <p:nvPr>
            <p:ph sz="half" idx="2"/>
          </p:nvPr>
        </p:nvSpPr>
        <p:spPr>
          <a:xfrm>
            <a:off x="6792752" y="3124200"/>
            <a:ext cx="6035722" cy="2143502"/>
          </a:xfrm>
        </p:spPr>
        <p:txBody>
          <a:bodyPr>
            <a:normAutofit fontScale="92500" lnSpcReduction="20000"/>
          </a:bodyPr>
          <a:lstStyle/>
          <a:p>
            <a:r>
              <a:rPr lang="en-US" altLang="x-none" sz="1300" dirty="0" err="1"/>
              <a:t>Skotko</a:t>
            </a:r>
            <a:r>
              <a:rPr lang="en-US" altLang="x-none" sz="1300" dirty="0"/>
              <a:t>, B. G., </a:t>
            </a:r>
            <a:r>
              <a:rPr lang="en-US" altLang="x-none" sz="1300" dirty="0" err="1"/>
              <a:t>Kishnani</a:t>
            </a:r>
            <a:r>
              <a:rPr lang="en-US" altLang="x-none" sz="1300" dirty="0"/>
              <a:t>, P. S., Capone, G. T., &amp; Down Syndrome Diagnosis Study Group. (2009). Prenatal diagnosis of Down syndrome: How best to deliver the news. American journal of medical genetics Part A, 149(11), 2361-2367.</a:t>
            </a:r>
          </a:p>
          <a:p>
            <a:r>
              <a:rPr lang="en-US" altLang="x-none" sz="1300" dirty="0"/>
              <a:t>Carroll, C., Carroll, C., </a:t>
            </a:r>
            <a:r>
              <a:rPr lang="en-US" altLang="x-none" sz="1300" dirty="0" err="1"/>
              <a:t>Goloff</a:t>
            </a:r>
            <a:r>
              <a:rPr lang="en-US" altLang="x-none" sz="1300" dirty="0"/>
              <a:t>, N., &amp; Pitt, M. B. (2018). When bad news isn’t necessarily bad: recognizing provider bias when sharing unexpected news. Pediatrics, 142(1), e20180503.</a:t>
            </a:r>
          </a:p>
          <a:p>
            <a:r>
              <a:rPr lang="en-US" altLang="x-none" sz="1300" dirty="0"/>
              <a:t>Meredith, S., Brackett, S., Diaz, K. M., Freeman, K. G., Huggins, E., Khan, H., ... &amp; Ayers, K. (2023). Recommendations to improve the patient experience and avoid bias when prenatal screening/testing. Disability and health journal, 16(2), 101401.</a:t>
            </a:r>
          </a:p>
          <a:p>
            <a:r>
              <a:rPr lang="en-US" altLang="x-none" sz="1300" dirty="0"/>
              <a:t>Meredith, S., Weiss, S., Kleinert, H. L., &amp; Tyrrell, C. A. (2024). The impact of implicit and explicit bias about disabilities on parent experiences and information provided during prenatal screening and testing. Disability and Health Journal, 17(1), 101514.</a:t>
            </a:r>
          </a:p>
          <a:p>
            <a:endParaRPr lang="en-US" altLang="x-none" sz="1300" dirty="0"/>
          </a:p>
        </p:txBody>
      </p:sp>
    </p:spTree>
    <p:extLst>
      <p:ext uri="{BB962C8B-B14F-4D97-AF65-F5344CB8AC3E}">
        <p14:creationId xmlns:p14="http://schemas.microsoft.com/office/powerpoint/2010/main" val="407455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8869" y="1524000"/>
            <a:ext cx="6772275" cy="4278094"/>
          </a:xfrm>
          <a:prstGeom prst="rect">
            <a:avLst/>
          </a:prstGeom>
        </p:spPr>
        <p:txBody>
          <a:bodyPr>
            <a:spAutoFit/>
          </a:bodyPr>
          <a:lstStyle/>
          <a:p>
            <a:pPr eaLnBrk="1" hangingPunct="1"/>
            <a:r>
              <a:rPr lang="en-US" altLang="x-none" sz="1600" dirty="0">
                <a:solidFill>
                  <a:srgbClr val="801E16"/>
                </a:solidFill>
                <a:latin typeface="Archer Semibold" charset="0"/>
                <a:ea typeface="Archer Semibold" charset="0"/>
                <a:cs typeface="Archer Semibold" charset="0"/>
              </a:rPr>
              <a:t>The photography in this presentation is copyrighted. The copyright is owned by the photographer, </a:t>
            </a:r>
            <a:r>
              <a:rPr lang="en-US" altLang="x-none" sz="1600" dirty="0" err="1">
                <a:solidFill>
                  <a:srgbClr val="801E16"/>
                </a:solidFill>
                <a:latin typeface="Archer Semibold" charset="0"/>
                <a:ea typeface="Archer Semibold" charset="0"/>
                <a:cs typeface="Archer Semibold" charset="0"/>
              </a:rPr>
              <a:t>Conny</a:t>
            </a:r>
            <a:r>
              <a:rPr lang="en-US" altLang="x-none" sz="1600" dirty="0">
                <a:solidFill>
                  <a:srgbClr val="801E16"/>
                </a:solidFill>
                <a:latin typeface="Archer Semibold" charset="0"/>
                <a:ea typeface="Archer Semibold" charset="0"/>
                <a:cs typeface="Archer Semibold" charset="0"/>
              </a:rPr>
              <a:t> </a:t>
            </a:r>
            <a:r>
              <a:rPr lang="en-US" altLang="x-none" sz="1600" dirty="0" err="1">
                <a:solidFill>
                  <a:srgbClr val="801E16"/>
                </a:solidFill>
                <a:latin typeface="Archer Semibold" charset="0"/>
                <a:ea typeface="Archer Semibold" charset="0"/>
                <a:cs typeface="Archer Semibold" charset="0"/>
              </a:rPr>
              <a:t>Wenk</a:t>
            </a:r>
            <a:r>
              <a:rPr lang="en-US" altLang="x-none" sz="1600" dirty="0">
                <a:solidFill>
                  <a:srgbClr val="801E16"/>
                </a:solidFill>
                <a:latin typeface="Archer Semibold" charset="0"/>
                <a:ea typeface="Archer Semibold" charset="0"/>
                <a:cs typeface="Archer Semibold" charset="0"/>
              </a:rPr>
              <a:t>. She has granted us a free license to use her photos for the limited purpose of using them for advertising materials on the DownSyndromePregnancy.org website.</a:t>
            </a:r>
          </a:p>
          <a:p>
            <a:pPr eaLnBrk="1" hangingPunct="1"/>
            <a:endParaRPr lang="en-US" altLang="x-none" sz="1600" dirty="0">
              <a:solidFill>
                <a:srgbClr val="801E16"/>
              </a:solidFill>
              <a:latin typeface="Archer Semibold" charset="0"/>
              <a:ea typeface="Archer Semibold" charset="0"/>
              <a:cs typeface="Archer Semibold" charset="0"/>
            </a:endParaRPr>
          </a:p>
          <a:p>
            <a:pPr eaLnBrk="1" hangingPunct="1"/>
            <a:r>
              <a:rPr lang="en-US" altLang="x-none" sz="1600" dirty="0">
                <a:solidFill>
                  <a:srgbClr val="801E16"/>
                </a:solidFill>
                <a:latin typeface="Archer Semibold" charset="0"/>
                <a:ea typeface="Archer Semibold" charset="0"/>
                <a:cs typeface="Archer Semibold" charset="0"/>
              </a:rPr>
              <a:t>You may use this presentation as a free resource and customize the content about your organization and what you offer. </a:t>
            </a:r>
          </a:p>
          <a:p>
            <a:pPr eaLnBrk="1" hangingPunct="1"/>
            <a:endParaRPr lang="en-US" altLang="x-none" sz="1600" dirty="0">
              <a:solidFill>
                <a:srgbClr val="801E16"/>
              </a:solidFill>
              <a:latin typeface="Archer Semibold" charset="0"/>
              <a:ea typeface="Archer Semibold" charset="0"/>
              <a:cs typeface="Archer Semibold" charset="0"/>
            </a:endParaRPr>
          </a:p>
          <a:p>
            <a:pPr eaLnBrk="1" hangingPunct="1"/>
            <a:r>
              <a:rPr lang="en-US" altLang="x-none" sz="1600" dirty="0">
                <a:solidFill>
                  <a:srgbClr val="801E16"/>
                </a:solidFill>
                <a:latin typeface="Archer Semibold" charset="0"/>
                <a:ea typeface="Archer Semibold" charset="0"/>
                <a:cs typeface="Archer Semibold" charset="0"/>
              </a:rPr>
              <a:t>You may provide a link to </a:t>
            </a:r>
            <a:r>
              <a:rPr lang="en-US" altLang="x-none" sz="1600" dirty="0" err="1">
                <a:solidFill>
                  <a:srgbClr val="801E16"/>
                </a:solidFill>
                <a:latin typeface="Archer Semibold" charset="0"/>
                <a:ea typeface="Archer Semibold" charset="0"/>
                <a:cs typeface="Archer Semibold" charset="0"/>
              </a:rPr>
              <a:t>downsyndromepregnancy.org</a:t>
            </a:r>
            <a:r>
              <a:rPr lang="en-US" altLang="x-none" sz="1600" dirty="0">
                <a:solidFill>
                  <a:srgbClr val="801E16"/>
                </a:solidFill>
                <a:latin typeface="Archer Semibold" charset="0"/>
                <a:ea typeface="Archer Semibold" charset="0"/>
                <a:cs typeface="Archer Semibold" charset="0"/>
              </a:rPr>
              <a:t> on your website, but you are NOT allowed to store the presentation on your website. You are not permitted to reproduce any of the images from the presentation for any reason, except when presenting a full copy of the entire presentation as detailed above. </a:t>
            </a:r>
          </a:p>
          <a:p>
            <a:pPr eaLnBrk="1" hangingPunct="1"/>
            <a:endParaRPr lang="en-US" altLang="x-none" sz="1600" dirty="0">
              <a:solidFill>
                <a:srgbClr val="801E16"/>
              </a:solidFill>
              <a:latin typeface="Archer Semibold" charset="0"/>
              <a:ea typeface="Archer Semibold" charset="0"/>
              <a:cs typeface="Archer Semibold" charset="0"/>
            </a:endParaRPr>
          </a:p>
          <a:p>
            <a:pPr eaLnBrk="1" hangingPunct="1"/>
            <a:r>
              <a:rPr lang="en-US" altLang="x-none" sz="1600" dirty="0">
                <a:solidFill>
                  <a:srgbClr val="801E16"/>
                </a:solidFill>
                <a:latin typeface="Archer Semibold" charset="0"/>
                <a:ea typeface="Archer Semibold" charset="0"/>
                <a:cs typeface="Archer Semibold" charset="0"/>
              </a:rPr>
              <a:t>Any special requests for uses of the materials outside the scope of this notice should be directed to </a:t>
            </a:r>
            <a:r>
              <a:rPr lang="en-US" altLang="x-none" sz="1600" dirty="0" err="1">
                <a:solidFill>
                  <a:srgbClr val="801E16"/>
                </a:solidFill>
                <a:latin typeface="Archer Semibold" charset="0"/>
                <a:ea typeface="Archer Semibold" charset="0"/>
                <a:cs typeface="Archer Semibold" charset="0"/>
              </a:rPr>
              <a:t>info@downsyndromepregnancy.org</a:t>
            </a:r>
            <a:r>
              <a:rPr lang="en-US" altLang="x-none" sz="1600" dirty="0">
                <a:solidFill>
                  <a:srgbClr val="801E16"/>
                </a:solidFill>
                <a:latin typeface="Archer Semibold" charset="0"/>
                <a:ea typeface="Archer Semibold" charset="0"/>
                <a:cs typeface="Archer Semibold" charset="0"/>
              </a:rPr>
              <a:t>. </a:t>
            </a:r>
          </a:p>
          <a:p>
            <a:pPr eaLnBrk="1" hangingPunct="1"/>
            <a:endParaRPr lang="en-US" altLang="x-none" sz="1600" dirty="0">
              <a:solidFill>
                <a:srgbClr val="801E16"/>
              </a:solidFill>
              <a:latin typeface="Archer Semibold" charset="0"/>
              <a:ea typeface="Archer Semibold" charset="0"/>
              <a:cs typeface="Archer Semibold" charset="0"/>
            </a:endParaRPr>
          </a:p>
        </p:txBody>
      </p:sp>
    </p:spTree>
    <p:extLst>
      <p:ext uri="{BB962C8B-B14F-4D97-AF65-F5344CB8AC3E}">
        <p14:creationId xmlns:p14="http://schemas.microsoft.com/office/powerpoint/2010/main" val="88342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669" y="2895600"/>
            <a:ext cx="11506200" cy="1876739"/>
          </a:xfrm>
        </p:spPr>
        <p:txBody>
          <a:bodyPr>
            <a:normAutofit/>
          </a:bodyPr>
          <a:lstStyle/>
          <a:p>
            <a:pPr algn="l"/>
            <a:r>
              <a:rPr lang="en-US" altLang="x-none" sz="3200" dirty="0">
                <a:latin typeface="Archer Semibold" charset="0"/>
                <a:ea typeface="Archer Semibold" charset="0"/>
                <a:cs typeface="Archer Semibold" charset="0"/>
                <a:sym typeface="Arial" charset="0"/>
              </a:rPr>
              <a:t>Parents want to know what kinds of genetic screening and diagnostic tests are used, what risks are involved with each screen/test, and that prenatal screening gives a numerical score (not a </a:t>
            </a:r>
            <a:r>
              <a:rPr lang="ja-JP" altLang="en-US" sz="3200" dirty="0">
                <a:latin typeface="Archer Semibold" charset="0"/>
                <a:ea typeface="Archer Semibold" charset="0"/>
                <a:cs typeface="Archer Semibold" charset="0"/>
                <a:sym typeface="Arial" charset="0"/>
              </a:rPr>
              <a:t>“</a:t>
            </a:r>
            <a:r>
              <a:rPr lang="en-US" altLang="ja-JP" sz="3200" dirty="0">
                <a:latin typeface="Archer Semibold" charset="0"/>
                <a:ea typeface="Archer Semibold" charset="0"/>
                <a:cs typeface="Archer Semibold" charset="0"/>
                <a:sym typeface="Arial" charset="0"/>
              </a:rPr>
              <a:t>positive</a:t>
            </a:r>
            <a:r>
              <a:rPr lang="ja-JP" altLang="en-US" sz="3200" dirty="0">
                <a:latin typeface="Archer Semibold" charset="0"/>
                <a:ea typeface="Archer Semibold" charset="0"/>
                <a:cs typeface="Archer Semibold" charset="0"/>
                <a:sym typeface="Arial" charset="0"/>
              </a:rPr>
              <a:t>”</a:t>
            </a:r>
            <a:r>
              <a:rPr lang="en-US" altLang="ja-JP" sz="3200" dirty="0">
                <a:latin typeface="Archer Semibold" charset="0"/>
                <a:ea typeface="Archer Semibold" charset="0"/>
                <a:cs typeface="Archer Semibold" charset="0"/>
                <a:sym typeface="Arial" charset="0"/>
              </a:rPr>
              <a:t> or </a:t>
            </a:r>
            <a:r>
              <a:rPr lang="ja-JP" altLang="en-US" sz="3200" dirty="0">
                <a:latin typeface="Archer Semibold" charset="0"/>
                <a:ea typeface="Archer Semibold" charset="0"/>
                <a:cs typeface="Archer Semibold" charset="0"/>
                <a:sym typeface="Arial" charset="0"/>
              </a:rPr>
              <a:t>“</a:t>
            </a:r>
            <a:r>
              <a:rPr lang="en-US" altLang="ja-JP" sz="3200" dirty="0">
                <a:latin typeface="Archer Semibold" charset="0"/>
                <a:ea typeface="Archer Semibold" charset="0"/>
                <a:cs typeface="Archer Semibold" charset="0"/>
                <a:sym typeface="Arial" charset="0"/>
              </a:rPr>
              <a:t>negative” result).</a:t>
            </a:r>
            <a:endParaRPr lang="en-US" altLang="x-none" sz="3200" dirty="0">
              <a:latin typeface="Archer Semibold" charset="0"/>
              <a:ea typeface="Archer Semibold" charset="0"/>
              <a:cs typeface="Archer Semibold" charset="0"/>
              <a:sym typeface="Arial" charset="0"/>
            </a:endParaRPr>
          </a:p>
        </p:txBody>
      </p:sp>
      <p:pic>
        <p:nvPicPr>
          <p:cNvPr id="4" name="Graphic 3" descr="Badge 1 with solid fill">
            <a:extLst>
              <a:ext uri="{FF2B5EF4-FFF2-40B4-BE49-F238E27FC236}">
                <a16:creationId xmlns:a16="http://schemas.microsoft.com/office/drawing/2014/main" id="{C7022957-9E24-72B4-CF76-29364F0CE54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3976" y="3376769"/>
            <a:ext cx="914400" cy="914400"/>
          </a:xfrm>
          <a:prstGeom prst="rect">
            <a:avLst/>
          </a:prstGeom>
        </p:spPr>
      </p:pic>
    </p:spTree>
    <p:extLst>
      <p:ext uri="{BB962C8B-B14F-4D97-AF65-F5344CB8AC3E}">
        <p14:creationId xmlns:p14="http://schemas.microsoft.com/office/powerpoint/2010/main" val="108109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4DDAF-ABAA-61B1-6AA3-EA464F1AC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20322-7FFE-EA99-BE65-EADB5C660D8B}"/>
              </a:ext>
            </a:extLst>
          </p:cNvPr>
          <p:cNvSpPr>
            <a:spLocks noGrp="1"/>
          </p:cNvSpPr>
          <p:nvPr>
            <p:ph type="title"/>
          </p:nvPr>
        </p:nvSpPr>
        <p:spPr>
          <a:xfrm>
            <a:off x="1667669" y="2242820"/>
            <a:ext cx="11506200" cy="1066800"/>
          </a:xfrm>
        </p:spPr>
        <p:txBody>
          <a:bodyPr>
            <a:normAutofit/>
          </a:bodyPr>
          <a:lstStyle/>
          <a:p>
            <a:pPr algn="l"/>
            <a:r>
              <a:rPr lang="en-US" altLang="x-none" sz="3200" dirty="0">
                <a:latin typeface="Archer Semibold" charset="0"/>
                <a:ea typeface="Archer Semibold" charset="0"/>
                <a:cs typeface="Archer Semibold" charset="0"/>
                <a:sym typeface="Arial" charset="0"/>
              </a:rPr>
              <a:t>Parents want to understand different reasons for testing: advance awareness, pregnancy management, adoption, reassurance.</a:t>
            </a:r>
          </a:p>
        </p:txBody>
      </p:sp>
      <p:pic>
        <p:nvPicPr>
          <p:cNvPr id="4" name="Graphic 3" descr="Badge with solid fill">
            <a:extLst>
              <a:ext uri="{FF2B5EF4-FFF2-40B4-BE49-F238E27FC236}">
                <a16:creationId xmlns:a16="http://schemas.microsoft.com/office/drawing/2014/main" id="{4EF2D108-20E8-9536-1B39-F1ABC7154EB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72269" y="2319020"/>
            <a:ext cx="914400" cy="914400"/>
          </a:xfrm>
          <a:prstGeom prst="rect">
            <a:avLst/>
          </a:prstGeom>
        </p:spPr>
      </p:pic>
      <p:sp>
        <p:nvSpPr>
          <p:cNvPr id="5" name="TextBox 4">
            <a:extLst>
              <a:ext uri="{FF2B5EF4-FFF2-40B4-BE49-F238E27FC236}">
                <a16:creationId xmlns:a16="http://schemas.microsoft.com/office/drawing/2014/main" id="{4DE135FC-651C-8DA2-534A-13410D10824B}"/>
              </a:ext>
            </a:extLst>
          </p:cNvPr>
          <p:cNvSpPr txBox="1"/>
          <p:nvPr/>
        </p:nvSpPr>
        <p:spPr>
          <a:xfrm>
            <a:off x="2315369" y="3950245"/>
            <a:ext cx="6324600" cy="1200329"/>
          </a:xfrm>
          <a:prstGeom prst="rect">
            <a:avLst/>
          </a:prstGeom>
          <a:noFill/>
        </p:spPr>
        <p:txBody>
          <a:bodyPr wrap="square">
            <a:spAutoFit/>
          </a:bodyPr>
          <a:lstStyle/>
          <a:p>
            <a:r>
              <a:rPr lang="en-US" altLang="x-none" sz="2400" dirty="0">
                <a:solidFill>
                  <a:schemeClr val="tx1"/>
                </a:solidFill>
                <a:latin typeface="Archer Semibold" charset="0"/>
                <a:ea typeface="Archer Semibold" charset="0"/>
                <a:cs typeface="Archer Semibold" charset="0"/>
                <a:sym typeface="Arial" charset="0"/>
              </a:rPr>
              <a:t>The National Down Syndrome Adoption Network maintains a registry of families interested in adopting babies with Down syndrome.</a:t>
            </a:r>
            <a:endParaRPr lang="en-US" sz="2400" dirty="0">
              <a:solidFill>
                <a:schemeClr val="tx1"/>
              </a:solidFill>
            </a:endParaRPr>
          </a:p>
        </p:txBody>
      </p:sp>
      <p:sp>
        <p:nvSpPr>
          <p:cNvPr id="6" name="TextBox 5">
            <a:extLst>
              <a:ext uri="{FF2B5EF4-FFF2-40B4-BE49-F238E27FC236}">
                <a16:creationId xmlns:a16="http://schemas.microsoft.com/office/drawing/2014/main" id="{A50CACFC-72D1-EF41-C5C9-9EBEE8517057}"/>
              </a:ext>
            </a:extLst>
          </p:cNvPr>
          <p:cNvSpPr txBox="1"/>
          <p:nvPr/>
        </p:nvSpPr>
        <p:spPr>
          <a:xfrm>
            <a:off x="9175909" y="5481935"/>
            <a:ext cx="1790700" cy="276999"/>
          </a:xfrm>
          <a:prstGeom prst="rect">
            <a:avLst/>
          </a:prstGeom>
          <a:noFill/>
        </p:spPr>
        <p:txBody>
          <a:bodyPr wrap="square">
            <a:spAutoFit/>
          </a:bodyPr>
          <a:lstStyle/>
          <a:p>
            <a:pPr algn="ctr"/>
            <a:r>
              <a:rPr lang="de-DE" altLang="x-none" sz="1200" dirty="0">
                <a:solidFill>
                  <a:schemeClr val="tx1"/>
                </a:solidFill>
                <a:latin typeface="Archer Semibold" charset="0"/>
                <a:ea typeface="Archer Semibold" charset="0"/>
                <a:cs typeface="Archer Semibold" charset="0"/>
                <a:sym typeface="Arial" charset="0"/>
              </a:rPr>
              <a:t>www.ndsan.org</a:t>
            </a:r>
            <a:endParaRPr lang="en-US" dirty="0">
              <a:solidFill>
                <a:schemeClr val="tx1"/>
              </a:solidFill>
            </a:endParaRPr>
          </a:p>
        </p:txBody>
      </p:sp>
      <p:pic>
        <p:nvPicPr>
          <p:cNvPr id="7" name="Picture 6">
            <a:extLst>
              <a:ext uri="{FF2B5EF4-FFF2-40B4-BE49-F238E27FC236}">
                <a16:creationId xmlns:a16="http://schemas.microsoft.com/office/drawing/2014/main" id="{D4674B5B-4928-FF10-807C-376E5F21C7B7}"/>
              </a:ext>
            </a:extLst>
          </p:cNvPr>
          <p:cNvPicPr>
            <a:picLocks noChangeAspect="1"/>
          </p:cNvPicPr>
          <p:nvPr/>
        </p:nvPicPr>
        <p:blipFill>
          <a:blip r:embed="rId3">
            <a:biLevel thresh="75000"/>
          </a:blip>
          <a:stretch>
            <a:fillRect/>
          </a:stretch>
        </p:blipFill>
        <p:spPr>
          <a:xfrm>
            <a:off x="9135269" y="3614420"/>
            <a:ext cx="1871980" cy="1871980"/>
          </a:xfrm>
          <a:prstGeom prst="rect">
            <a:avLst/>
          </a:prstGeom>
        </p:spPr>
      </p:pic>
    </p:spTree>
    <p:extLst>
      <p:ext uri="{BB962C8B-B14F-4D97-AF65-F5344CB8AC3E}">
        <p14:creationId xmlns:p14="http://schemas.microsoft.com/office/powerpoint/2010/main" val="209186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E43C2-0A9F-1ACE-54A1-6B8A36BDDE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3D67A-44F6-3838-4DB4-E5065295CFB2}"/>
              </a:ext>
            </a:extLst>
          </p:cNvPr>
          <p:cNvSpPr>
            <a:spLocks noGrp="1"/>
          </p:cNvSpPr>
          <p:nvPr>
            <p:ph type="title"/>
          </p:nvPr>
        </p:nvSpPr>
        <p:spPr>
          <a:xfrm>
            <a:off x="1662674" y="3314699"/>
            <a:ext cx="11506200" cy="1038539"/>
          </a:xfrm>
        </p:spPr>
        <p:txBody>
          <a:bodyPr>
            <a:normAutofit/>
          </a:bodyPr>
          <a:lstStyle/>
          <a:p>
            <a:pPr algn="l"/>
            <a:r>
              <a:rPr lang="en-US" altLang="x-none" sz="3200" dirty="0">
                <a:latin typeface="Archer Semibold" charset="0"/>
                <a:ea typeface="Archer Semibold" charset="0"/>
                <a:cs typeface="Archer Semibold" charset="0"/>
                <a:sym typeface="Arial" charset="0"/>
              </a:rPr>
              <a:t>Parents want their physician to present the diagnosis, and find it most helpful when specialists work together.</a:t>
            </a:r>
          </a:p>
        </p:txBody>
      </p:sp>
      <p:pic>
        <p:nvPicPr>
          <p:cNvPr id="4" name="Graphic 3" descr="Badge 3 with solid fill">
            <a:extLst>
              <a:ext uri="{FF2B5EF4-FFF2-40B4-BE49-F238E27FC236}">
                <a16:creationId xmlns:a16="http://schemas.microsoft.com/office/drawing/2014/main" id="{11E58FCF-E60B-4746-1F9C-FF40BCF8032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73976" y="3376769"/>
            <a:ext cx="914400" cy="914400"/>
          </a:xfrm>
          <a:prstGeom prst="rect">
            <a:avLst/>
          </a:prstGeom>
        </p:spPr>
      </p:pic>
    </p:spTree>
    <p:extLst>
      <p:ext uri="{BB962C8B-B14F-4D97-AF65-F5344CB8AC3E}">
        <p14:creationId xmlns:p14="http://schemas.microsoft.com/office/powerpoint/2010/main" val="234096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35C81-F47D-82A2-F6C5-8B117F2E1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2C508-B342-8136-1793-13B98138759E}"/>
              </a:ext>
            </a:extLst>
          </p:cNvPr>
          <p:cNvSpPr>
            <a:spLocks noGrp="1"/>
          </p:cNvSpPr>
          <p:nvPr>
            <p:ph type="title"/>
          </p:nvPr>
        </p:nvSpPr>
        <p:spPr>
          <a:xfrm>
            <a:off x="1662674" y="3314699"/>
            <a:ext cx="11506200" cy="1409701"/>
          </a:xfrm>
        </p:spPr>
        <p:txBody>
          <a:bodyPr>
            <a:normAutofit/>
          </a:bodyPr>
          <a:lstStyle/>
          <a:p>
            <a:pPr algn="l"/>
            <a:r>
              <a:rPr lang="en-US" altLang="x-none" sz="3200" dirty="0">
                <a:latin typeface="Archer Semibold" charset="0"/>
                <a:ea typeface="Archer Semibold" charset="0"/>
                <a:cs typeface="Archer Semibold" charset="0"/>
                <a:sym typeface="Arial" charset="0"/>
              </a:rPr>
              <a:t>Parents value physicians sharing the news with both parents present, in a private setting or during a pre-scheduled phone conversation.</a:t>
            </a:r>
          </a:p>
        </p:txBody>
      </p:sp>
      <p:pic>
        <p:nvPicPr>
          <p:cNvPr id="4" name="Graphic 3" descr="Badge 4 with solid fill">
            <a:extLst>
              <a:ext uri="{FF2B5EF4-FFF2-40B4-BE49-F238E27FC236}">
                <a16:creationId xmlns:a16="http://schemas.microsoft.com/office/drawing/2014/main" id="{6348979E-0EAB-CB57-556F-5BA83F63A8D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73976" y="3376769"/>
            <a:ext cx="914400" cy="914400"/>
          </a:xfrm>
          <a:prstGeom prst="rect">
            <a:avLst/>
          </a:prstGeom>
        </p:spPr>
      </p:pic>
    </p:spTree>
    <p:extLst>
      <p:ext uri="{BB962C8B-B14F-4D97-AF65-F5344CB8AC3E}">
        <p14:creationId xmlns:p14="http://schemas.microsoft.com/office/powerpoint/2010/main" val="397088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98A7-B1A0-00AB-C86A-6E90470B5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AB30F-03C2-C89A-D741-C7116565D4DC}"/>
              </a:ext>
            </a:extLst>
          </p:cNvPr>
          <p:cNvSpPr>
            <a:spLocks noGrp="1"/>
          </p:cNvSpPr>
          <p:nvPr>
            <p:ph type="title"/>
          </p:nvPr>
        </p:nvSpPr>
        <p:spPr>
          <a:xfrm>
            <a:off x="1667669" y="2362200"/>
            <a:ext cx="11506200" cy="1066800"/>
          </a:xfrm>
        </p:spPr>
        <p:txBody>
          <a:bodyPr>
            <a:normAutofit/>
          </a:bodyPr>
          <a:lstStyle/>
          <a:p>
            <a:pPr algn="l"/>
            <a:r>
              <a:rPr lang="en-US" altLang="x-none" sz="3200" dirty="0">
                <a:latin typeface="Archer Semibold" charset="0"/>
                <a:ea typeface="Archer Semibold" charset="0"/>
                <a:cs typeface="Archer Semibold" charset="0"/>
                <a:sym typeface="Arial" charset="0"/>
              </a:rPr>
              <a:t>Parents want physicians to discuss the diagnosis with neutral language and sensitivity.</a:t>
            </a:r>
          </a:p>
        </p:txBody>
      </p:sp>
      <p:pic>
        <p:nvPicPr>
          <p:cNvPr id="4" name="Graphic 3" descr="Badge 5 with solid fill">
            <a:extLst>
              <a:ext uri="{FF2B5EF4-FFF2-40B4-BE49-F238E27FC236}">
                <a16:creationId xmlns:a16="http://schemas.microsoft.com/office/drawing/2014/main" id="{381621AA-D2FB-D8B9-98D7-9A7162D343D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89857" y="2462369"/>
            <a:ext cx="914400" cy="914400"/>
          </a:xfrm>
          <a:prstGeom prst="rect">
            <a:avLst/>
          </a:prstGeom>
        </p:spPr>
      </p:pic>
      <p:sp>
        <p:nvSpPr>
          <p:cNvPr id="6" name="Title 1">
            <a:extLst>
              <a:ext uri="{FF2B5EF4-FFF2-40B4-BE49-F238E27FC236}">
                <a16:creationId xmlns:a16="http://schemas.microsoft.com/office/drawing/2014/main" id="{93669E6E-F919-8B99-3180-913E8CA81E2A}"/>
              </a:ext>
            </a:extLst>
          </p:cNvPr>
          <p:cNvSpPr txBox="1">
            <a:spLocks/>
          </p:cNvSpPr>
          <p:nvPr/>
        </p:nvSpPr>
        <p:spPr>
          <a:xfrm>
            <a:off x="8754269" y="4114801"/>
            <a:ext cx="3581400" cy="1066800"/>
          </a:xfrm>
          <a:prstGeom prst="rect">
            <a:avLst/>
          </a:prstGeom>
        </p:spPr>
        <p:txBody>
          <a:bodyPr vert="horz" lIns="91440" tIns="45720" rIns="91440" bIns="45720" rtlCol="0" anchor="b">
            <a:normAutofit fontScale="92500"/>
          </a:bodyPr>
          <a:lstStyle>
            <a:lvl1pPr algn="ctr" defTabSz="1015990" rtl="0" eaLnBrk="1" latinLnBrk="0" hangingPunct="1">
              <a:lnSpc>
                <a:spcPct val="90000"/>
              </a:lnSpc>
              <a:spcBef>
                <a:spcPct val="0"/>
              </a:spcBef>
              <a:buNone/>
              <a:defRPr sz="6667" b="1" i="0" kern="1200">
                <a:solidFill>
                  <a:srgbClr val="801E16"/>
                </a:solidFill>
                <a:latin typeface="Archer" charset="0"/>
                <a:ea typeface="Archer" charset="0"/>
                <a:cs typeface="Archer" charset="0"/>
              </a:defRPr>
            </a:lvl1pPr>
          </a:lstStyle>
          <a:p>
            <a:pPr algn="l" fontAlgn="auto">
              <a:spcAft>
                <a:spcPts val="0"/>
              </a:spcAft>
            </a:pPr>
            <a:r>
              <a:rPr lang="ja-JP" altLang="en-US" sz="3200" b="0" i="1" dirty="0">
                <a:latin typeface="Archer Semibold" charset="0"/>
                <a:ea typeface="Archer Semibold" charset="0"/>
                <a:cs typeface="Archer Semibold" charset="0"/>
                <a:sym typeface="Arial" charset="0"/>
              </a:rPr>
              <a:t>“</a:t>
            </a:r>
            <a:r>
              <a:rPr lang="en-US" altLang="ja-JP" sz="3200" b="0" i="1" dirty="0">
                <a:latin typeface="Archer Semibold" charset="0"/>
                <a:ea typeface="Archer Semibold" charset="0"/>
                <a:cs typeface="Archer Semibold" charset="0"/>
                <a:sym typeface="Arial" charset="0"/>
              </a:rPr>
              <a:t>I have what may be unexpected results</a:t>
            </a:r>
            <a:r>
              <a:rPr lang="ja-JP" altLang="en-US" sz="3200" b="0" i="1" dirty="0">
                <a:latin typeface="Archer Semibold" charset="0"/>
                <a:ea typeface="Archer Semibold" charset="0"/>
                <a:cs typeface="Archer Semibold" charset="0"/>
                <a:sym typeface="Arial" charset="0"/>
              </a:rPr>
              <a:t>”</a:t>
            </a:r>
            <a:endParaRPr lang="en-US" altLang="x-none" sz="3200" b="0" i="1" dirty="0">
              <a:latin typeface="Archer Semibold" charset="0"/>
              <a:ea typeface="Archer Semibold" charset="0"/>
              <a:cs typeface="Archer Semibold" charset="0"/>
              <a:sym typeface="Arial" charset="0"/>
            </a:endParaRPr>
          </a:p>
        </p:txBody>
      </p:sp>
      <p:sp>
        <p:nvSpPr>
          <p:cNvPr id="8" name="Title 1">
            <a:extLst>
              <a:ext uri="{FF2B5EF4-FFF2-40B4-BE49-F238E27FC236}">
                <a16:creationId xmlns:a16="http://schemas.microsoft.com/office/drawing/2014/main" id="{D3744CAB-9054-840A-A964-4B419440FB35}"/>
              </a:ext>
            </a:extLst>
          </p:cNvPr>
          <p:cNvSpPr txBox="1">
            <a:spLocks/>
          </p:cNvSpPr>
          <p:nvPr/>
        </p:nvSpPr>
        <p:spPr>
          <a:xfrm>
            <a:off x="2505869" y="4191001"/>
            <a:ext cx="3581400" cy="1066800"/>
          </a:xfrm>
          <a:prstGeom prst="rect">
            <a:avLst/>
          </a:prstGeom>
        </p:spPr>
        <p:txBody>
          <a:bodyPr vert="horz" lIns="91440" tIns="45720" rIns="91440" bIns="45720" rtlCol="0" anchor="b">
            <a:normAutofit/>
          </a:bodyPr>
          <a:lstStyle>
            <a:lvl1pPr algn="ctr" defTabSz="1015990" rtl="0" eaLnBrk="1" latinLnBrk="0" hangingPunct="1">
              <a:lnSpc>
                <a:spcPct val="90000"/>
              </a:lnSpc>
              <a:spcBef>
                <a:spcPct val="0"/>
              </a:spcBef>
              <a:buNone/>
              <a:defRPr sz="6667" b="1" i="0" kern="1200">
                <a:solidFill>
                  <a:srgbClr val="801E16"/>
                </a:solidFill>
                <a:latin typeface="Archer" charset="0"/>
                <a:ea typeface="Archer" charset="0"/>
                <a:cs typeface="Archer" charset="0"/>
              </a:defRPr>
            </a:lvl1pPr>
          </a:lstStyle>
          <a:p>
            <a:pPr algn="l" fontAlgn="auto">
              <a:spcAft>
                <a:spcPts val="0"/>
              </a:spcAft>
            </a:pPr>
            <a:r>
              <a:rPr lang="ja-JP" altLang="en-US" sz="3200" b="0" i="1" dirty="0">
                <a:latin typeface="Archer Semibold" charset="0"/>
                <a:ea typeface="Archer Semibold" charset="0"/>
                <a:cs typeface="Archer Semibold" charset="0"/>
                <a:sym typeface="Arial" charset="0"/>
              </a:rPr>
              <a:t>“</a:t>
            </a:r>
            <a:r>
              <a:rPr lang="en-US" altLang="ja-JP" sz="3200" b="0" i="1" dirty="0">
                <a:latin typeface="Archer Semibold" charset="0"/>
                <a:ea typeface="Archer Semibold" charset="0"/>
                <a:cs typeface="Archer Semibold" charset="0"/>
                <a:sym typeface="Arial" charset="0"/>
              </a:rPr>
              <a:t>I have bad news</a:t>
            </a:r>
            <a:r>
              <a:rPr lang="ja-JP" altLang="en-US" sz="3200" b="0" i="1" dirty="0">
                <a:latin typeface="Archer Semibold" charset="0"/>
                <a:ea typeface="Archer Semibold" charset="0"/>
                <a:cs typeface="Archer Semibold" charset="0"/>
                <a:sym typeface="Arial" charset="0"/>
              </a:rPr>
              <a:t>”</a:t>
            </a:r>
            <a:endParaRPr lang="en-US" altLang="ja-JP" sz="3200" b="0" i="1" dirty="0">
              <a:latin typeface="Archer Semibold" charset="0"/>
              <a:ea typeface="Archer Semibold" charset="0"/>
              <a:cs typeface="Archer Semibold" charset="0"/>
              <a:sym typeface="Arial" charset="0"/>
            </a:endParaRPr>
          </a:p>
          <a:p>
            <a:pPr algn="l" fontAlgn="auto">
              <a:spcAft>
                <a:spcPts val="0"/>
              </a:spcAft>
            </a:pPr>
            <a:r>
              <a:rPr lang="en-US" altLang="x-none" sz="3200" b="0" i="1" dirty="0">
                <a:latin typeface="Archer Semibold" charset="0"/>
                <a:ea typeface="Archer Semibold" charset="0"/>
                <a:cs typeface="Archer Semibold" charset="0"/>
                <a:sym typeface="Arial" charset="0"/>
              </a:rPr>
              <a:t>“I’m sorry”</a:t>
            </a:r>
          </a:p>
        </p:txBody>
      </p:sp>
      <p:pic>
        <p:nvPicPr>
          <p:cNvPr id="16" name="Graphic 15" descr="Badge Cross with solid fill">
            <a:extLst>
              <a:ext uri="{FF2B5EF4-FFF2-40B4-BE49-F238E27FC236}">
                <a16:creationId xmlns:a16="http://schemas.microsoft.com/office/drawing/2014/main" id="{38EDC2D4-A5F3-803D-F023-CDC049A5DAE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67669" y="4267201"/>
            <a:ext cx="914400" cy="914400"/>
          </a:xfrm>
          <a:prstGeom prst="rect">
            <a:avLst/>
          </a:prstGeom>
        </p:spPr>
      </p:pic>
      <p:pic>
        <p:nvPicPr>
          <p:cNvPr id="18" name="Graphic 17" descr="Badge Tick1 with solid fill">
            <a:extLst>
              <a:ext uri="{FF2B5EF4-FFF2-40B4-BE49-F238E27FC236}">
                <a16:creationId xmlns:a16="http://schemas.microsoft.com/office/drawing/2014/main" id="{144E5412-139A-7245-73D1-6C2BB6A929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39869" y="4267201"/>
            <a:ext cx="914400" cy="914400"/>
          </a:xfrm>
          <a:prstGeom prst="rect">
            <a:avLst/>
          </a:prstGeom>
        </p:spPr>
      </p:pic>
    </p:spTree>
    <p:extLst>
      <p:ext uri="{BB962C8B-B14F-4D97-AF65-F5344CB8AC3E}">
        <p14:creationId xmlns:p14="http://schemas.microsoft.com/office/powerpoint/2010/main" val="385339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BC2B8-00DC-E038-9F43-04FD1746B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99ACE-0103-22A3-5BB8-7932D1D4E856}"/>
              </a:ext>
            </a:extLst>
          </p:cNvPr>
          <p:cNvSpPr>
            <a:spLocks noGrp="1"/>
          </p:cNvSpPr>
          <p:nvPr>
            <p:ph type="title"/>
          </p:nvPr>
        </p:nvSpPr>
        <p:spPr>
          <a:xfrm>
            <a:off x="1662674" y="3314699"/>
            <a:ext cx="11506200" cy="1409701"/>
          </a:xfrm>
        </p:spPr>
        <p:txBody>
          <a:bodyPr>
            <a:normAutofit fontScale="90000"/>
          </a:bodyPr>
          <a:lstStyle/>
          <a:p>
            <a:pPr algn="l"/>
            <a:r>
              <a:rPr lang="en-US" altLang="x-none" sz="3600" dirty="0">
                <a:sym typeface="Arial" charset="0"/>
              </a:rPr>
              <a:t>Parents want </a:t>
            </a:r>
            <a:r>
              <a:rPr lang="ja-JP" altLang="en-US" sz="3600" dirty="0">
                <a:sym typeface="Arial" charset="0"/>
              </a:rPr>
              <a:t>“</a:t>
            </a:r>
            <a:r>
              <a:rPr lang="en-US" altLang="ja-JP" sz="3600" i="1" dirty="0">
                <a:sym typeface="Arial" charset="0"/>
              </a:rPr>
              <a:t>up-to-date information about Down syndrome, its causes, and expectations for a child living with Down syndrome today.</a:t>
            </a:r>
            <a:r>
              <a:rPr lang="ja-JP" altLang="en-US" sz="3600" dirty="0">
                <a:sym typeface="Arial" charset="0"/>
              </a:rPr>
              <a:t>”</a:t>
            </a:r>
            <a:endParaRPr lang="en-US" altLang="x-none" sz="3600" dirty="0">
              <a:latin typeface="Archer Semibold" charset="0"/>
              <a:ea typeface="Archer Semibold" charset="0"/>
              <a:cs typeface="Archer Semibold" charset="0"/>
              <a:sym typeface="Arial" charset="0"/>
            </a:endParaRPr>
          </a:p>
        </p:txBody>
      </p:sp>
      <p:pic>
        <p:nvPicPr>
          <p:cNvPr id="4" name="Graphic 3" descr="Badge 6 with solid fill">
            <a:extLst>
              <a:ext uri="{FF2B5EF4-FFF2-40B4-BE49-F238E27FC236}">
                <a16:creationId xmlns:a16="http://schemas.microsoft.com/office/drawing/2014/main" id="{327AC56E-6991-D275-436C-C9ACE5A69E4F}"/>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73976" y="3376769"/>
            <a:ext cx="914400" cy="914400"/>
          </a:xfrm>
          <a:prstGeom prst="rect">
            <a:avLst/>
          </a:prstGeom>
        </p:spPr>
      </p:pic>
    </p:spTree>
    <p:extLst>
      <p:ext uri="{BB962C8B-B14F-4D97-AF65-F5344CB8AC3E}">
        <p14:creationId xmlns:p14="http://schemas.microsoft.com/office/powerpoint/2010/main" val="3150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2AB9-548D-9535-CFCA-9117A8AAF97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E72BFF2-5983-5A58-DC9F-54A0B4A058C4}"/>
              </a:ext>
            </a:extLst>
          </p:cNvPr>
          <p:cNvSpPr txBox="1">
            <a:spLocks/>
          </p:cNvSpPr>
          <p:nvPr/>
        </p:nvSpPr>
        <p:spPr>
          <a:xfrm>
            <a:off x="2196647" y="2242457"/>
            <a:ext cx="4576421" cy="925285"/>
          </a:xfrm>
          <a:prstGeom prst="rect">
            <a:avLst/>
          </a:prstGeom>
        </p:spPr>
        <p:txBody>
          <a:bodyPr>
            <a:normAutofit fontScale="92500" lnSpcReduction="10000"/>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altLang="ja-JP" sz="2000" b="1" dirty="0">
                <a:solidFill>
                  <a:schemeClr val="tx1"/>
                </a:solidFill>
                <a:latin typeface="Lucida Sans" charset="0"/>
                <a:ea typeface="Lucida Sans" charset="0"/>
                <a:cs typeface="Lucida Sans" charset="0"/>
                <a:sym typeface="Arial" charset="0"/>
              </a:rPr>
              <a:t>National Center for Prenatal &amp; Postnatal Resources</a:t>
            </a:r>
          </a:p>
          <a:p>
            <a:pPr marL="0" indent="0" fontAlgn="auto">
              <a:spcAft>
                <a:spcPts val="0"/>
              </a:spcAft>
              <a:buNone/>
            </a:pPr>
            <a:r>
              <a:rPr lang="en-US" altLang="x-none" sz="1700" dirty="0">
                <a:solidFill>
                  <a:schemeClr val="tx1"/>
                </a:solidFill>
                <a:latin typeface="Lucida Sans" charset="0"/>
                <a:ea typeface="Lucida Sans" charset="0"/>
                <a:cs typeface="Lucida Sans" charset="0"/>
                <a:sym typeface="Arial" charset="0"/>
              </a:rPr>
              <a:t>www.lettercase.org</a:t>
            </a:r>
          </a:p>
        </p:txBody>
      </p:sp>
      <p:pic>
        <p:nvPicPr>
          <p:cNvPr id="8" name="Picture 7">
            <a:extLst>
              <a:ext uri="{FF2B5EF4-FFF2-40B4-BE49-F238E27FC236}">
                <a16:creationId xmlns:a16="http://schemas.microsoft.com/office/drawing/2014/main" id="{86539122-ED7F-A0BD-24AA-ED09320E708E}"/>
              </a:ext>
            </a:extLst>
          </p:cNvPr>
          <p:cNvPicPr>
            <a:picLocks noChangeAspect="1"/>
          </p:cNvPicPr>
          <p:nvPr/>
        </p:nvPicPr>
        <p:blipFill>
          <a:blip r:embed="rId2">
            <a:biLevel thresh="75000"/>
          </a:blip>
          <a:stretch>
            <a:fillRect/>
          </a:stretch>
        </p:blipFill>
        <p:spPr>
          <a:xfrm>
            <a:off x="374424" y="1981200"/>
            <a:ext cx="1447800" cy="1447800"/>
          </a:xfrm>
          <a:prstGeom prst="rect">
            <a:avLst/>
          </a:prstGeom>
          <a:solidFill>
            <a:srgbClr val="801E16"/>
          </a:solidFill>
        </p:spPr>
      </p:pic>
      <p:pic>
        <p:nvPicPr>
          <p:cNvPr id="11" name="Picture 10">
            <a:extLst>
              <a:ext uri="{FF2B5EF4-FFF2-40B4-BE49-F238E27FC236}">
                <a16:creationId xmlns:a16="http://schemas.microsoft.com/office/drawing/2014/main" id="{4799763F-4237-A13B-BC06-A2D4DD587166}"/>
              </a:ext>
            </a:extLst>
          </p:cNvPr>
          <p:cNvPicPr>
            <a:picLocks noChangeAspect="1"/>
          </p:cNvPicPr>
          <p:nvPr/>
        </p:nvPicPr>
        <p:blipFill>
          <a:blip r:embed="rId3">
            <a:biLevel thresh="75000"/>
          </a:blip>
          <a:stretch>
            <a:fillRect/>
          </a:stretch>
        </p:blipFill>
        <p:spPr>
          <a:xfrm>
            <a:off x="374423" y="3701439"/>
            <a:ext cx="1447801" cy="1447801"/>
          </a:xfrm>
          <a:prstGeom prst="rect">
            <a:avLst/>
          </a:prstGeom>
        </p:spPr>
      </p:pic>
      <p:sp>
        <p:nvSpPr>
          <p:cNvPr id="12" name="Content Placeholder 2">
            <a:extLst>
              <a:ext uri="{FF2B5EF4-FFF2-40B4-BE49-F238E27FC236}">
                <a16:creationId xmlns:a16="http://schemas.microsoft.com/office/drawing/2014/main" id="{D604FC42-2AC4-CFEA-577A-8DC5481CEEB8}"/>
              </a:ext>
            </a:extLst>
          </p:cNvPr>
          <p:cNvSpPr txBox="1">
            <a:spLocks/>
          </p:cNvSpPr>
          <p:nvPr/>
        </p:nvSpPr>
        <p:spPr>
          <a:xfrm>
            <a:off x="2154012" y="3977211"/>
            <a:ext cx="4112646" cy="925285"/>
          </a:xfrm>
          <a:prstGeom prst="rect">
            <a:avLst/>
          </a:prstGeom>
        </p:spPr>
        <p:txBody>
          <a:bodyPr>
            <a:normAutofit lnSpcReduction="10000"/>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altLang="x-none" sz="2000" b="1" dirty="0">
                <a:solidFill>
                  <a:schemeClr val="tx1"/>
                </a:solidFill>
                <a:latin typeface="Lucida Sans" charset="0"/>
                <a:ea typeface="Lucida Sans" charset="0"/>
                <a:cs typeface="Lucida Sans" charset="0"/>
                <a:sym typeface="Arial" charset="0"/>
              </a:rPr>
              <a:t>National Down Syndrome Society</a:t>
            </a:r>
          </a:p>
          <a:p>
            <a:pPr marL="0" indent="0" fontAlgn="auto">
              <a:spcAft>
                <a:spcPts val="0"/>
              </a:spcAft>
              <a:buNone/>
            </a:pPr>
            <a:r>
              <a:rPr lang="en-US" altLang="x-none" sz="1600" dirty="0">
                <a:solidFill>
                  <a:schemeClr val="tx1"/>
                </a:solidFill>
                <a:latin typeface="Lucida Sans" charset="0"/>
                <a:ea typeface="Lucida Sans" charset="0"/>
                <a:cs typeface="Lucida Sans" charset="0"/>
                <a:sym typeface="Arial" charset="0"/>
              </a:rPr>
              <a:t>www.ndss.org</a:t>
            </a:r>
          </a:p>
        </p:txBody>
      </p:sp>
      <p:pic>
        <p:nvPicPr>
          <p:cNvPr id="15" name="Picture 14">
            <a:extLst>
              <a:ext uri="{FF2B5EF4-FFF2-40B4-BE49-F238E27FC236}">
                <a16:creationId xmlns:a16="http://schemas.microsoft.com/office/drawing/2014/main" id="{D566F45D-C3A2-A78D-7EBA-9A9BF1FB7F67}"/>
              </a:ext>
            </a:extLst>
          </p:cNvPr>
          <p:cNvPicPr>
            <a:picLocks noChangeAspect="1"/>
          </p:cNvPicPr>
          <p:nvPr/>
        </p:nvPicPr>
        <p:blipFill>
          <a:blip r:embed="rId4">
            <a:biLevel thresh="75000"/>
          </a:blip>
          <a:stretch>
            <a:fillRect/>
          </a:stretch>
        </p:blipFill>
        <p:spPr>
          <a:xfrm>
            <a:off x="6786108" y="1970314"/>
            <a:ext cx="1447801" cy="1447801"/>
          </a:xfrm>
          <a:prstGeom prst="rect">
            <a:avLst/>
          </a:prstGeom>
        </p:spPr>
      </p:pic>
      <p:sp>
        <p:nvSpPr>
          <p:cNvPr id="19" name="Content Placeholder 2">
            <a:extLst>
              <a:ext uri="{FF2B5EF4-FFF2-40B4-BE49-F238E27FC236}">
                <a16:creationId xmlns:a16="http://schemas.microsoft.com/office/drawing/2014/main" id="{9B69297A-6474-EDFF-2F08-3FFD6C0361F5}"/>
              </a:ext>
            </a:extLst>
          </p:cNvPr>
          <p:cNvSpPr txBox="1">
            <a:spLocks/>
          </p:cNvSpPr>
          <p:nvPr/>
        </p:nvSpPr>
        <p:spPr>
          <a:xfrm>
            <a:off x="8595293" y="2242457"/>
            <a:ext cx="4576421" cy="925285"/>
          </a:xfrm>
          <a:prstGeom prst="rect">
            <a:avLst/>
          </a:prstGeom>
        </p:spPr>
        <p:txBody>
          <a:bodyPr>
            <a:normAutofit fontScale="92500" lnSpcReduction="10000"/>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altLang="x-none" sz="2000" b="1" dirty="0">
                <a:solidFill>
                  <a:schemeClr val="tx1"/>
                </a:solidFill>
                <a:latin typeface="Lucida Sans" charset="0"/>
                <a:ea typeface="Lucida Sans" charset="0"/>
                <a:cs typeface="Lucida Sans" charset="0"/>
                <a:sym typeface="Arial" charset="0"/>
              </a:rPr>
              <a:t>Down Syndrome Diagnosis Network</a:t>
            </a:r>
          </a:p>
          <a:p>
            <a:pPr marL="0" indent="0" fontAlgn="auto">
              <a:spcAft>
                <a:spcPts val="0"/>
              </a:spcAft>
              <a:buNone/>
            </a:pPr>
            <a:r>
              <a:rPr lang="en-US" altLang="x-none" sz="1700" dirty="0">
                <a:solidFill>
                  <a:schemeClr val="tx1"/>
                </a:solidFill>
                <a:latin typeface="Lucida Sans" charset="0"/>
                <a:ea typeface="Lucida Sans" charset="0"/>
                <a:cs typeface="Lucida Sans" charset="0"/>
                <a:sym typeface="Arial" charset="0"/>
              </a:rPr>
              <a:t>www.dsdiagnosisnetwork.org</a:t>
            </a:r>
          </a:p>
        </p:txBody>
      </p:sp>
      <p:pic>
        <p:nvPicPr>
          <p:cNvPr id="22" name="Picture 21">
            <a:extLst>
              <a:ext uri="{FF2B5EF4-FFF2-40B4-BE49-F238E27FC236}">
                <a16:creationId xmlns:a16="http://schemas.microsoft.com/office/drawing/2014/main" id="{D40F3201-4A2B-EDAF-F69C-5D61EA034982}"/>
              </a:ext>
            </a:extLst>
          </p:cNvPr>
          <p:cNvPicPr>
            <a:picLocks noChangeAspect="1"/>
          </p:cNvPicPr>
          <p:nvPr/>
        </p:nvPicPr>
        <p:blipFill>
          <a:blip r:embed="rId5">
            <a:biLevel thresh="75000"/>
          </a:blip>
          <a:stretch>
            <a:fillRect/>
          </a:stretch>
        </p:blipFill>
        <p:spPr>
          <a:xfrm>
            <a:off x="6780666" y="3676944"/>
            <a:ext cx="1472296" cy="1472296"/>
          </a:xfrm>
          <a:prstGeom prst="rect">
            <a:avLst/>
          </a:prstGeom>
        </p:spPr>
      </p:pic>
      <p:sp>
        <p:nvSpPr>
          <p:cNvPr id="23" name="Content Placeholder 2">
            <a:extLst>
              <a:ext uri="{FF2B5EF4-FFF2-40B4-BE49-F238E27FC236}">
                <a16:creationId xmlns:a16="http://schemas.microsoft.com/office/drawing/2014/main" id="{EE723F27-DF24-9E62-EBB4-52A32BFD1575}"/>
              </a:ext>
            </a:extLst>
          </p:cNvPr>
          <p:cNvSpPr txBox="1">
            <a:spLocks/>
          </p:cNvSpPr>
          <p:nvPr/>
        </p:nvSpPr>
        <p:spPr>
          <a:xfrm>
            <a:off x="8589852" y="4006238"/>
            <a:ext cx="4426176" cy="925285"/>
          </a:xfrm>
          <a:prstGeom prst="rect">
            <a:avLst/>
          </a:prstGeom>
        </p:spPr>
        <p:txBody>
          <a:bodyPr>
            <a:normAutofit fontScale="92500" lnSpcReduction="10000"/>
          </a:bodyPr>
          <a:lstStyle>
            <a:lvl1pPr marL="253997" indent="-253997" algn="l" defTabSz="1015990" rtl="0" eaLnBrk="1" latinLnBrk="0" hangingPunct="1">
              <a:lnSpc>
                <a:spcPct val="90000"/>
              </a:lnSpc>
              <a:spcBef>
                <a:spcPts val="1111"/>
              </a:spcBef>
              <a:buFont typeface="Arial"/>
              <a:buChar char="•"/>
              <a:defRPr sz="3111" b="0" i="0" kern="1200">
                <a:solidFill>
                  <a:schemeClr val="bg1"/>
                </a:solidFill>
                <a:latin typeface="Arial" charset="0"/>
                <a:ea typeface="Arial" charset="0"/>
                <a:cs typeface="Arial" charset="0"/>
              </a:defRPr>
            </a:lvl1pPr>
            <a:lvl2pPr marL="761992" indent="-253997" algn="l" defTabSz="1015990" rtl="0" eaLnBrk="1" latinLnBrk="0" hangingPunct="1">
              <a:lnSpc>
                <a:spcPct val="90000"/>
              </a:lnSpc>
              <a:spcBef>
                <a:spcPts val="556"/>
              </a:spcBef>
              <a:buFont typeface="Arial"/>
              <a:buChar char="•"/>
              <a:defRPr sz="2667" kern="1200">
                <a:solidFill>
                  <a:schemeClr val="bg1"/>
                </a:solidFill>
                <a:latin typeface="Arial" charset="0"/>
                <a:ea typeface="Arial" charset="0"/>
                <a:cs typeface="Arial" charset="0"/>
              </a:defRPr>
            </a:lvl2pPr>
            <a:lvl3pPr marL="1269987" indent="-253997" algn="l" defTabSz="1015990" rtl="0" eaLnBrk="1" latinLnBrk="0" hangingPunct="1">
              <a:lnSpc>
                <a:spcPct val="90000"/>
              </a:lnSpc>
              <a:spcBef>
                <a:spcPts val="556"/>
              </a:spcBef>
              <a:buFont typeface="Arial"/>
              <a:buChar char="•"/>
              <a:defRPr sz="2222" kern="1200">
                <a:solidFill>
                  <a:schemeClr val="bg1"/>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chemeClr val="bg1"/>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altLang="x-none" sz="2000" b="1" dirty="0">
                <a:solidFill>
                  <a:schemeClr val="tx1"/>
                </a:solidFill>
                <a:latin typeface="Lucida Sans" charset="0"/>
                <a:ea typeface="Lucida Sans" charset="0"/>
                <a:cs typeface="Lucida Sans" charset="0"/>
                <a:sym typeface="Arial" charset="0"/>
              </a:rPr>
              <a:t>National Down Syndrome Congress</a:t>
            </a:r>
          </a:p>
          <a:p>
            <a:pPr marL="0" indent="0" fontAlgn="auto">
              <a:spcAft>
                <a:spcPts val="0"/>
              </a:spcAft>
              <a:buNone/>
            </a:pPr>
            <a:r>
              <a:rPr lang="en-US" altLang="x-none" sz="1700" dirty="0">
                <a:solidFill>
                  <a:schemeClr val="tx1"/>
                </a:solidFill>
                <a:latin typeface="Lucida Sans" charset="0"/>
                <a:ea typeface="Lucida Sans" charset="0"/>
                <a:cs typeface="Lucida Sans" charset="0"/>
                <a:sym typeface="Arial" charset="0"/>
              </a:rPr>
              <a:t>www.ndsccenter.org</a:t>
            </a:r>
          </a:p>
        </p:txBody>
      </p:sp>
      <p:sp>
        <p:nvSpPr>
          <p:cNvPr id="25" name="TextBox 24">
            <a:extLst>
              <a:ext uri="{FF2B5EF4-FFF2-40B4-BE49-F238E27FC236}">
                <a16:creationId xmlns:a16="http://schemas.microsoft.com/office/drawing/2014/main" id="{BEECEFAF-7AD2-7E22-41C7-FAC15F83F229}"/>
              </a:ext>
            </a:extLst>
          </p:cNvPr>
          <p:cNvSpPr txBox="1"/>
          <p:nvPr/>
        </p:nvSpPr>
        <p:spPr>
          <a:xfrm>
            <a:off x="1591469" y="5342633"/>
            <a:ext cx="9921193" cy="369332"/>
          </a:xfrm>
          <a:prstGeom prst="rect">
            <a:avLst/>
          </a:prstGeom>
          <a:noFill/>
        </p:spPr>
        <p:txBody>
          <a:bodyPr wrap="square">
            <a:spAutoFit/>
          </a:bodyPr>
          <a:lstStyle/>
          <a:p>
            <a:pPr algn="ctr"/>
            <a:r>
              <a:rPr lang="en-US" altLang="x-none" sz="1800" b="1" dirty="0">
                <a:solidFill>
                  <a:schemeClr val="tx1"/>
                </a:solidFill>
                <a:latin typeface="Lucida Sans" charset="0"/>
                <a:ea typeface="Lucida Sans" charset="0"/>
                <a:cs typeface="Lucida Sans" charset="0"/>
                <a:sym typeface="Arial" charset="0"/>
              </a:rPr>
              <a:t>State department of public health (Down Syndrome Information Acts)</a:t>
            </a:r>
          </a:p>
        </p:txBody>
      </p:sp>
    </p:spTree>
    <p:extLst>
      <p:ext uri="{BB962C8B-B14F-4D97-AF65-F5344CB8AC3E}">
        <p14:creationId xmlns:p14="http://schemas.microsoft.com/office/powerpoint/2010/main" val="1010249633"/>
      </p:ext>
    </p:extLst>
  </p:cSld>
  <p:clrMapOvr>
    <a:masterClrMapping/>
  </p:clrMapOvr>
</p:sld>
</file>

<file path=ppt/theme/theme1.xml><?xml version="1.0" encoding="utf-8"?>
<a:theme xmlns:a="http://schemas.openxmlformats.org/drawingml/2006/main" name="Lettercase_Theme_by_Kate">
  <a:themeElements>
    <a:clrScheme name="Lettercase">
      <a:dk1>
        <a:srgbClr val="801D15"/>
      </a:dk1>
      <a:lt1>
        <a:srgbClr val="FFFFFF"/>
      </a:lt1>
      <a:dk2>
        <a:srgbClr val="717179"/>
      </a:dk2>
      <a:lt2>
        <a:srgbClr val="DBDEDD"/>
      </a:lt2>
      <a:accent1>
        <a:srgbClr val="3A8482"/>
      </a:accent1>
      <a:accent2>
        <a:srgbClr val="694665"/>
      </a:accent2>
      <a:accent3>
        <a:srgbClr val="717179"/>
      </a:accent3>
      <a:accent4>
        <a:srgbClr val="801D15"/>
      </a:accent4>
      <a:accent5>
        <a:srgbClr val="DBDEDD"/>
      </a:accent5>
      <a:accent6>
        <a:srgbClr val="3A8482"/>
      </a:accent6>
      <a:hlink>
        <a:srgbClr val="694665"/>
      </a:hlink>
      <a:folHlink>
        <a:srgbClr val="7171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ttercase_Theme_by_Kate" id="{B393D3D6-9EAD-074D-A9D3-E00FF25D728E}" vid="{40418867-48F8-4C4E-A395-419B815F4D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 dockstate="right" visibility="0" width="700" row="4">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9283CA1-9442-4E7B-B15E-87985582C639}">
  <we:reference id="wa200002492" version="1.0.0.3" store="en-US" storeType="OMEX"/>
  <we:alternateReferences>
    <we:reference id="WA200002492" version="1.0.0.3" store="WA200002492"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E6B6F8B-D721-455D-9139-670B6D1192CF}">
  <we:reference id="wa200003220" version="1.0.0.0" store="en-US" storeType="OMEX"/>
  <we:alternateReferences>
    <we:reference id="WA200003220" version="1.0.0.0" store="WA20000322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12753</TotalTime>
  <Pages>0</Pages>
  <Words>1045</Words>
  <Characters>0</Characters>
  <Application>Microsoft Office PowerPoint</Application>
  <PresentationFormat>Custom</PresentationFormat>
  <Lines>0</Lines>
  <Paragraphs>85</Paragraphs>
  <Slides>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Archer</vt:lpstr>
      <vt:lpstr>Archer Book</vt:lpstr>
      <vt:lpstr>Archer Semibold</vt:lpstr>
      <vt:lpstr>Arial</vt:lpstr>
      <vt:lpstr>Calibri</vt:lpstr>
      <vt:lpstr>Gill Sans</vt:lpstr>
      <vt:lpstr>Lucida Sans</vt:lpstr>
      <vt:lpstr>Lettercase_Theme_by_Kate</vt:lpstr>
      <vt:lpstr>Our Organization</vt:lpstr>
      <vt:lpstr>Delivering the News to Expectant Parents</vt:lpstr>
      <vt:lpstr>Parents want to know what kinds of genetic screening and diagnostic tests are used, what risks are involved with each screen/test, and that prenatal screening gives a numerical score (not a “positive” or “negative” result).</vt:lpstr>
      <vt:lpstr>Parents want to understand different reasons for testing: advance awareness, pregnancy management, adoption, reassurance.</vt:lpstr>
      <vt:lpstr>Parents want their physician to present the diagnosis, and find it most helpful when specialists work together.</vt:lpstr>
      <vt:lpstr>Parents value physicians sharing the news with both parents present, in a private setting or during a pre-scheduled phone conversation.</vt:lpstr>
      <vt:lpstr>Parents want physicians to discuss the diagnosis with neutral language and sensitivity.</vt:lpstr>
      <vt:lpstr>Parents want “up-to-date information about Down syndrome, its causes, and expectations for a child living with Down syndrome today.”</vt:lpstr>
      <vt:lpstr>PowerPoint Presentation</vt:lpstr>
      <vt:lpstr>Parents often want access to other families who have children with Down syndrome.</vt:lpstr>
      <vt:lpstr>Local Organizations</vt:lpstr>
      <vt:lpstr>Down Syndrome Today</vt:lpstr>
      <vt:lpstr>Improved Healthcare</vt:lpstr>
      <vt:lpstr>Benefits to Families and Siblings</vt:lpstr>
      <vt:lpstr>Early Intervention</vt:lpstr>
      <vt:lpstr>Inclusion in Schools</vt:lpstr>
      <vt:lpstr>Community Inclusion</vt:lpstr>
      <vt:lpstr>Post-Secondary Education and Employment</vt:lpstr>
      <vt:lpstr>Additional Resources for Medical Professionals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Viviane</dc:creator>
  <cp:keywords/>
  <dc:description/>
  <cp:lastModifiedBy>Viviane Pederson</cp:lastModifiedBy>
  <cp:revision>149</cp:revision>
  <cp:lastPrinted>2012-12-12T16:00:51Z</cp:lastPrinted>
  <dcterms:modified xsi:type="dcterms:W3CDTF">2026-05-25T17:42:19Z</dcterms:modified>
</cp:coreProperties>
</file>